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58" r:id="rId4"/>
    <p:sldId id="259" r:id="rId5"/>
    <p:sldId id="269" r:id="rId6"/>
    <p:sldId id="312" r:id="rId7"/>
    <p:sldId id="313" r:id="rId8"/>
    <p:sldId id="314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71" r:id="rId19"/>
    <p:sldId id="270" r:id="rId20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9A2B8"/>
    <a:srgbClr val="589CC9"/>
    <a:srgbClr val="000000"/>
    <a:srgbClr val="76E82C"/>
    <a:srgbClr val="0007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2" autoAdjust="0"/>
    <p:restoredTop sz="95073" autoAdjust="0"/>
  </p:normalViewPr>
  <p:slideViewPr>
    <p:cSldViewPr snapToGrid="0" snapToObjects="1">
      <p:cViewPr varScale="1">
        <p:scale>
          <a:sx n="119" d="100"/>
          <a:sy n="119" d="100"/>
        </p:scale>
        <p:origin x="704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C32364-11E1-4744-8EDB-2B06FD78B189}" type="datetimeFigureOut">
              <a:rPr lang="en-US" smtClean="0"/>
              <a:pPr/>
              <a:t>6/9/18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2674CB-DFB9-D64C-87A7-31237D6E8320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351E93-2BEE-374F-ACEF-EB2366034E23}" type="datetimeFigureOut">
              <a:rPr lang="en-US" smtClean="0"/>
              <a:pPr/>
              <a:t>6/9/18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CAA4E0-A3A1-5D42-8904-025F1C58E9E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>
            <a:spLocks noGrp="1" noRot="1" noChangeAspect="1"/>
          </p:cNvSpPr>
          <p:nvPr>
            <p:ph type="sldImg" idx="2"/>
          </p:nvPr>
        </p:nvSpPr>
        <p:spPr>
          <a:xfrm>
            <a:off x="1143309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0975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930" y="83281"/>
            <a:ext cx="8670471" cy="386171"/>
          </a:xfrm>
          <a:prstGeom prst="rect">
            <a:avLst/>
          </a:prstGeom>
        </p:spPr>
        <p:txBody>
          <a:bodyPr anchor="ctr"/>
          <a:lstStyle>
            <a:lvl1pPr algn="l">
              <a:defRPr sz="3600" b="0">
                <a:solidFill>
                  <a:schemeClr val="accent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44930" y="591911"/>
            <a:ext cx="8670471" cy="4002712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2pPr>
            <a:lvl3pPr>
              <a:buClr>
                <a:srgbClr val="69A2B8"/>
              </a:buCl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4pPr>
            <a:lvl5pPr>
              <a:buClrTx/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5pPr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 dirty="0"/>
          </a:p>
        </p:txBody>
      </p:sp>
      <p:sp>
        <p:nvSpPr>
          <p:cNvPr id="13" name="Footer Placeholder 12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 dirty="0"/>
              <a:t>LSST Corporation Executive Board – 4/18/18</a:t>
            </a:r>
          </a:p>
        </p:txBody>
      </p:sp>
      <p:sp>
        <p:nvSpPr>
          <p:cNvPr id="14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6781800" y="4869657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EC1DA482-8C3D-1B46-9517-60E4661D655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235857" y="1925407"/>
            <a:ext cx="8790214" cy="646331"/>
          </a:xfrm>
          <a:prstGeom prst="rect">
            <a:avLst/>
          </a:prstGeom>
          <a:ln>
            <a:noFill/>
          </a:ln>
        </p:spPr>
        <p:txBody>
          <a:bodyPr wrap="square" rIns="45720" anchor="t">
            <a:spAutoFit/>
          </a:bodyPr>
          <a:lstStyle>
            <a:lvl1pPr algn="ctr">
              <a:defRPr lang="en-US" b="0" i="0" cap="none" baseline="0" dirty="0">
                <a:ln w="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solidFill>
                  <a:schemeClr val="tx1"/>
                </a:soli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  <a:latin typeface="Franklin Gothic Medium"/>
                <a:cs typeface="Franklin Gothic Medium"/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1331121" y="2449839"/>
            <a:ext cx="6480048" cy="350345"/>
          </a:xfrm>
        </p:spPr>
        <p:txBody>
          <a:bodyPr tIns="0" rIns="45720" bIns="0" anchor="t">
            <a:normAutofit/>
          </a:bodyPr>
          <a:lstStyle>
            <a:lvl1pPr marL="0" indent="0" algn="ctr">
              <a:buNone/>
              <a:defRPr sz="2000">
                <a:solidFill>
                  <a:schemeClr val="bg2">
                    <a:lumMod val="40000"/>
                    <a:lumOff val="60000"/>
                  </a:schemeClr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1_Title Sl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235857" y="1925407"/>
            <a:ext cx="8790214" cy="646331"/>
          </a:xfrm>
          <a:prstGeom prst="rect">
            <a:avLst/>
          </a:prstGeom>
          <a:ln>
            <a:noFill/>
          </a:ln>
        </p:spPr>
        <p:txBody>
          <a:bodyPr wrap="square" rIns="45720" anchor="t">
            <a:spAutoFit/>
          </a:bodyPr>
          <a:lstStyle>
            <a:lvl1pPr algn="ctr">
              <a:defRPr lang="en-US" b="0" i="0" cap="none" baseline="0" dirty="0">
                <a:ln w="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solidFill>
                  <a:schemeClr val="tx1"/>
                </a:solidFill>
                <a:effectLst>
                  <a:outerShdw blurRad="50800" dist="38100" dir="5400000" algn="t" rotWithShape="0">
                    <a:prstClr val="black">
                      <a:alpha val="50000"/>
                    </a:prstClr>
                  </a:outerShdw>
                </a:effectLst>
                <a:latin typeface="Franklin Gothic Medium"/>
                <a:cs typeface="Franklin Gothic Medium"/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1331121" y="2449839"/>
            <a:ext cx="6480048" cy="350345"/>
          </a:xfrm>
        </p:spPr>
        <p:txBody>
          <a:bodyPr tIns="0" rIns="45720" bIns="0" anchor="t">
            <a:normAutofit/>
          </a:bodyPr>
          <a:lstStyle>
            <a:lvl1pPr marL="0" indent="0" algn="ctr">
              <a:buNone/>
              <a:defRPr sz="2000">
                <a:solidFill>
                  <a:schemeClr val="bg2">
                    <a:lumMod val="40000"/>
                    <a:lumOff val="60000"/>
                  </a:schemeClr>
                </a:solidFill>
                <a:effectLst/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930" y="83281"/>
            <a:ext cx="8670471" cy="386171"/>
          </a:xfrm>
          <a:prstGeom prst="rect">
            <a:avLst/>
          </a:prstGeom>
        </p:spPr>
        <p:txBody>
          <a:bodyPr anchor="ctr"/>
          <a:lstStyle>
            <a:lvl1pPr algn="l">
              <a:defRPr sz="3600" b="0">
                <a:solidFill>
                  <a:schemeClr val="accent2"/>
                </a:solidFill>
              </a:defRPr>
            </a:lvl1pPr>
          </a:lstStyle>
          <a:p>
            <a:r>
              <a:rPr kumimoji="0" lang="en-US"/>
              <a:t>Click to edit Master title style</a:t>
            </a:r>
            <a:endParaRPr kumimoji="0" lang="en-US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44930" y="591911"/>
            <a:ext cx="8670471" cy="4002712"/>
          </a:xfrm>
        </p:spPr>
        <p:txBody>
          <a:bodyPr/>
          <a:lstStyle>
            <a:lvl1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1pPr>
            <a:lvl2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2pPr>
            <a:lvl3pPr>
              <a:buClr>
                <a:srgbClr val="69A2B8"/>
              </a:buCl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3pPr>
            <a:lvl4pPr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4pPr>
            <a:lvl5pPr>
              <a:buClrTx/>
              <a:defRPr>
                <a:solidFill>
                  <a:schemeClr val="bg1">
                    <a:lumMod val="65000"/>
                    <a:lumOff val="35000"/>
                  </a:schemeClr>
                </a:solidFill>
              </a:defRPr>
            </a:lvl5pPr>
          </a:lstStyle>
          <a:p>
            <a:pPr lvl="0" eaLnBrk="1" latinLnBrk="0" hangingPunct="1"/>
            <a:r>
              <a:rPr lang="en-US" dirty="0"/>
              <a:t>Click to edit Master text styles</a:t>
            </a:r>
          </a:p>
          <a:p>
            <a:pPr lvl="1" eaLnBrk="1" latinLnBrk="0" hangingPunct="1"/>
            <a:r>
              <a:rPr lang="en-US" dirty="0"/>
              <a:t>Second level</a:t>
            </a:r>
          </a:p>
          <a:p>
            <a:pPr lvl="2" eaLnBrk="1" latinLnBrk="0" hangingPunct="1"/>
            <a:r>
              <a:rPr lang="en-US" dirty="0"/>
              <a:t>Third level</a:t>
            </a:r>
          </a:p>
          <a:p>
            <a:pPr lvl="3" eaLnBrk="1" latinLnBrk="0" hangingPunct="1"/>
            <a:r>
              <a:rPr lang="en-US" dirty="0"/>
              <a:t>Fourth level</a:t>
            </a:r>
          </a:p>
          <a:p>
            <a:pPr lvl="4" eaLnBrk="1" latinLnBrk="0" hangingPunct="1"/>
            <a:r>
              <a:rPr lang="en-US" dirty="0"/>
              <a:t>Fifth level</a:t>
            </a:r>
            <a:endParaRPr kumimoji="0" lang="en-US" dirty="0"/>
          </a:p>
        </p:txBody>
      </p:sp>
      <p:sp>
        <p:nvSpPr>
          <p:cNvPr id="10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6781800" y="4869657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EC1DA482-8C3D-1B46-9517-60E4661D65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6" name="Footer Placeholder 6"/>
          <p:cNvSpPr>
            <a:spLocks noGrp="1"/>
          </p:cNvSpPr>
          <p:nvPr>
            <p:ph type="ftr" sz="quarter" idx="12"/>
          </p:nvPr>
        </p:nvSpPr>
        <p:spPr>
          <a:xfrm>
            <a:off x="3124200" y="4817578"/>
            <a:ext cx="2895600" cy="273844"/>
          </a:xfrm>
        </p:spPr>
        <p:txBody>
          <a:bodyPr/>
          <a:lstStyle/>
          <a:p>
            <a:r>
              <a:rPr lang="en-US" dirty="0"/>
              <a:t>LSST Corporation Executive Board – 4/18/18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Subtitle copy 6">
    <p:bg>
      <p:bgPr>
        <a:blipFill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body" sz="quarter" idx="13"/>
          </p:nvPr>
        </p:nvSpPr>
        <p:spPr>
          <a:xfrm>
            <a:off x="160734" y="100736"/>
            <a:ext cx="7338739" cy="381745"/>
          </a:xfrm>
          <a:prstGeom prst="rect">
            <a:avLst/>
          </a:prstGeom>
        </p:spPr>
        <p:txBody>
          <a:bodyPr anchor="ctr"/>
          <a:lstStyle>
            <a:lvl1pPr algn="l" defTabSz="123219">
              <a:lnSpc>
                <a:spcPct val="80000"/>
              </a:lnSpc>
              <a:defRPr sz="3586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39" name="Title Text"/>
          <p:cNvSpPr txBox="1">
            <a:spLocks noGrp="1"/>
          </p:cNvSpPr>
          <p:nvPr>
            <p:ph type="body" sz="quarter" idx="14"/>
          </p:nvPr>
        </p:nvSpPr>
        <p:spPr>
          <a:xfrm>
            <a:off x="223242" y="710187"/>
            <a:ext cx="8697516" cy="381745"/>
          </a:xfrm>
          <a:prstGeom prst="rect">
            <a:avLst/>
          </a:prstGeom>
        </p:spPr>
        <p:txBody>
          <a:bodyPr/>
          <a:lstStyle>
            <a:lvl1pPr algn="l" defTabSz="246438">
              <a:lnSpc>
                <a:spcPct val="80000"/>
              </a:lnSpc>
              <a:spcBef>
                <a:spcPts val="1160"/>
              </a:spcBef>
              <a:defRPr sz="2531">
                <a:solidFill>
                  <a:srgbClr val="34A5DA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idx="15"/>
          </p:nvPr>
        </p:nvSpPr>
        <p:spPr>
          <a:xfrm>
            <a:off x="285750" y="1038353"/>
            <a:ext cx="8572500" cy="3629641"/>
          </a:xfrm>
          <a:prstGeom prst="rect">
            <a:avLst/>
          </a:prstGeom>
        </p:spPr>
        <p:txBody>
          <a:bodyPr/>
          <a:lstStyle>
            <a:lvl1pPr algn="l">
              <a:lnSpc>
                <a:spcPct val="120000"/>
              </a:lnSpc>
              <a:spcBef>
                <a:spcPts val="527"/>
              </a:spcBef>
              <a:defRPr sz="1424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1pPr>
            <a:lvl2pPr marL="468770" indent="-234385" algn="l">
              <a:lnSpc>
                <a:spcPct val="120000"/>
              </a:lnSpc>
              <a:spcBef>
                <a:spcPts val="527"/>
              </a:spcBef>
              <a:buClr>
                <a:srgbClr val="34A5DA"/>
              </a:buClr>
              <a:buSzPct val="104999"/>
              <a:buFont typeface="Avenir Next"/>
              <a:buChar char="•"/>
              <a:defRPr sz="1424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2pPr>
            <a:lvl3pPr marL="703155" indent="-234385" algn="l">
              <a:lnSpc>
                <a:spcPct val="120000"/>
              </a:lnSpc>
              <a:spcBef>
                <a:spcPts val="527"/>
              </a:spcBef>
              <a:buClr>
                <a:srgbClr val="34A5DA"/>
              </a:buClr>
              <a:buSzPct val="104999"/>
              <a:buFont typeface="Avenir Next"/>
              <a:buChar char="-"/>
              <a:defRPr sz="1424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3pPr>
            <a:lvl4pPr marL="937539" indent="-234385" algn="l">
              <a:lnSpc>
                <a:spcPct val="120000"/>
              </a:lnSpc>
              <a:spcBef>
                <a:spcPts val="527"/>
              </a:spcBef>
              <a:buClr>
                <a:srgbClr val="34A5DA"/>
              </a:buClr>
              <a:buSzPct val="82000"/>
              <a:buFont typeface="Avenir Next"/>
              <a:buChar char="๏"/>
              <a:defRPr sz="1424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4pPr>
            <a:lvl5pPr marL="1171924" indent="-234385" algn="l">
              <a:lnSpc>
                <a:spcPct val="120000"/>
              </a:lnSpc>
              <a:spcBef>
                <a:spcPts val="527"/>
              </a:spcBef>
              <a:buClr>
                <a:srgbClr val="34A5DA"/>
              </a:buClr>
              <a:buSzPct val="78000"/>
              <a:buFont typeface="Avenir Next"/>
              <a:buChar char="✦"/>
              <a:defRPr sz="1424">
                <a:solidFill>
                  <a:srgbClr val="FFFFFF"/>
                </a:solidFill>
                <a:latin typeface="Avenir Next Medium"/>
                <a:ea typeface="Avenir Next Medium"/>
                <a:cs typeface="Avenir Next Medium"/>
                <a:sym typeface="Avenir Next Medium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8830389" y="4915793"/>
            <a:ext cx="225386" cy="180826"/>
          </a:xfrm>
          <a:prstGeom prst="rect">
            <a:avLst/>
          </a:prstGeom>
        </p:spPr>
        <p:txBody>
          <a:bodyPr/>
          <a:lstStyle>
            <a:lvl1pPr>
              <a:defRPr sz="738">
                <a:latin typeface="Avenir Next"/>
                <a:ea typeface="Avenir Next"/>
                <a:cs typeface="Avenir Next"/>
                <a:sym typeface="Avenir Next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51403338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5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987096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8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244930" y="571500"/>
            <a:ext cx="8670471" cy="4129768"/>
          </a:xfrm>
          <a:prstGeom prst="rect">
            <a:avLst/>
          </a:prstGeom>
        </p:spPr>
        <p:txBody>
          <a:bodyPr vert="horz" lIns="0" rIns="0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  <a:endParaRPr kumimoji="0"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3"/>
          </p:nvPr>
        </p:nvSpPr>
        <p:spPr>
          <a:xfrm>
            <a:off x="3124200" y="4817578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AAS 229 - Date - Location</a:t>
            </a:r>
            <a:endParaRPr lang="en-US" dirty="0"/>
          </a:p>
        </p:txBody>
      </p:sp>
      <p:sp>
        <p:nvSpPr>
          <p:cNvPr id="19" name="Slide Number Placeholder 18"/>
          <p:cNvSpPr>
            <a:spLocks noGrp="1"/>
          </p:cNvSpPr>
          <p:nvPr>
            <p:ph type="sldNum" sz="quarter" idx="4"/>
          </p:nvPr>
        </p:nvSpPr>
        <p:spPr>
          <a:xfrm>
            <a:off x="6781800" y="4821077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EC1DA482-8C3D-1B46-9517-60E4661D655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0" name="Title Placeholder 19"/>
          <p:cNvSpPr>
            <a:spLocks noGrp="1"/>
          </p:cNvSpPr>
          <p:nvPr>
            <p:ph type="title"/>
          </p:nvPr>
        </p:nvSpPr>
        <p:spPr>
          <a:xfrm>
            <a:off x="244929" y="10411"/>
            <a:ext cx="8229600" cy="494441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57" r:id="rId1"/>
    <p:sldLayoutId id="2147483649" r:id="rId2"/>
    <p:sldLayoutId id="2147483650" r:id="rId3"/>
    <p:sldLayoutId id="2147483658" r:id="rId4"/>
    <p:sldLayoutId id="2147483659" r:id="rId5"/>
    <p:sldLayoutId id="2147483660" r:id="rId6"/>
  </p:sldLayoutIdLst>
  <p:hf hdr="0" dt="0"/>
  <p:txStyles>
    <p:titleStyle>
      <a:lvl1pPr algn="l" rtl="0" eaLnBrk="1" latinLnBrk="0" hangingPunct="1">
        <a:spcBef>
          <a:spcPct val="0"/>
        </a:spcBef>
        <a:buNone/>
        <a:defRPr kumimoji="0" sz="3600" kern="1200" cap="none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0" algn="l" rtl="0" eaLnBrk="1" latinLnBrk="0" hangingPunct="1">
        <a:spcBef>
          <a:spcPts val="0"/>
        </a:spcBef>
        <a:buClr>
          <a:schemeClr val="accent1"/>
        </a:buClr>
        <a:buSzPct val="80000"/>
        <a:buFont typeface="Wingdings 2"/>
        <a:buNone/>
        <a:defRPr kumimoji="0" sz="2400" kern="1200" cap="none">
          <a:solidFill>
            <a:schemeClr val="tx1"/>
          </a:solidFill>
          <a:latin typeface="Franklin Gothic Book"/>
          <a:ea typeface="+mn-ea"/>
          <a:cs typeface="+mn-cs"/>
        </a:defRPr>
      </a:lvl1pPr>
      <a:lvl2pPr marL="722376" indent="-274320" algn="l" rtl="0" eaLnBrk="1" latinLnBrk="0" hangingPunct="1">
        <a:spcBef>
          <a:spcPct val="20000"/>
        </a:spcBef>
        <a:buClr>
          <a:schemeClr val="accent1"/>
        </a:buClr>
        <a:buSzPct val="90000"/>
        <a:buFont typeface="Wingdings 2"/>
        <a:buChar char=""/>
        <a:defRPr kumimoji="0" sz="2400" kern="1200">
          <a:solidFill>
            <a:schemeClr val="tx1"/>
          </a:solidFill>
          <a:latin typeface="Franklin Gothic Book"/>
          <a:ea typeface="+mn-ea"/>
          <a:cs typeface="+mn-cs"/>
        </a:defRPr>
      </a:lvl2pPr>
      <a:lvl3pPr marL="1005840" indent="-256032" algn="l" rtl="0" eaLnBrk="1" latinLnBrk="0" hangingPunct="1">
        <a:spcBef>
          <a:spcPct val="20000"/>
        </a:spcBef>
        <a:buClr>
          <a:schemeClr val="accent2"/>
        </a:buClr>
        <a:buSzPct val="85000"/>
        <a:buFont typeface="Arial"/>
        <a:buChar char="○"/>
        <a:defRPr kumimoji="0" sz="2000" kern="1200">
          <a:solidFill>
            <a:schemeClr val="tx1"/>
          </a:solidFill>
          <a:latin typeface="Franklin Gothic Book"/>
          <a:ea typeface="+mn-ea"/>
          <a:cs typeface="+mn-cs"/>
        </a:defRPr>
      </a:lvl3pPr>
      <a:lvl4pPr marL="1280160" indent="-237744" algn="l" rtl="0" eaLnBrk="1" latinLnBrk="0" hangingPunct="1">
        <a:spcBef>
          <a:spcPct val="20000"/>
        </a:spcBef>
        <a:buClr>
          <a:schemeClr val="accent3"/>
        </a:buClr>
        <a:buSzPct val="90000"/>
        <a:buFont typeface="Wingdings 2"/>
        <a:buChar char=""/>
        <a:defRPr kumimoji="0" sz="1800" kern="1200">
          <a:solidFill>
            <a:schemeClr val="tx1"/>
          </a:solidFill>
          <a:latin typeface="Franklin Gothic Book"/>
          <a:ea typeface="+mn-ea"/>
          <a:cs typeface="+mn-cs"/>
        </a:defRPr>
      </a:lvl4pPr>
      <a:lvl5pPr marL="1490472" indent="-182880" algn="l" rtl="0" eaLnBrk="1" latinLnBrk="0" hangingPunct="1">
        <a:spcBef>
          <a:spcPct val="20000"/>
        </a:spcBef>
        <a:buClr>
          <a:schemeClr val="accent4"/>
        </a:buClr>
        <a:buSzPct val="100000"/>
        <a:buFont typeface="Arial"/>
        <a:buChar char="-"/>
        <a:defRPr kumimoji="0" sz="1800" kern="1200">
          <a:solidFill>
            <a:schemeClr val="tx1"/>
          </a:solidFill>
          <a:latin typeface="Franklin Gothic Book"/>
          <a:ea typeface="+mn-ea"/>
          <a:cs typeface="+mn-cs"/>
        </a:defRPr>
      </a:lvl5pPr>
      <a:lvl6pPr marL="1700784" indent="-182880" algn="l" rtl="0" eaLnBrk="1" latinLnBrk="0" hangingPunct="1">
        <a:spcBef>
          <a:spcPct val="20000"/>
        </a:spcBef>
        <a:buClr>
          <a:schemeClr val="accent5"/>
        </a:buClr>
        <a:buFont typeface="Arial"/>
        <a:buChar char="-"/>
        <a:defRPr kumimoji="0" sz="20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100000"/>
        <a:buFont typeface="Arial"/>
        <a:buChar char="•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39696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▪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31720" indent="-182880" algn="l" rtl="0" eaLnBrk="1" latinLnBrk="0" hangingPunct="1">
        <a:spcBef>
          <a:spcPct val="20000"/>
        </a:spcBef>
        <a:buClr>
          <a:schemeClr val="accent6"/>
        </a:buClr>
        <a:buFont typeface="Arial"/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pipelines.lsst.io/install/docker.html#how-to-develop-packages-inside-docker-containers" TargetMode="External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arxiv.org/abs/1612.02485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hub.docker.com/explore/" TargetMode="External"/><Relationship Id="rId2" Type="http://schemas.openxmlformats.org/officeDocument/2006/relationships/hyperlink" Target="https://pipelines.lsst.io/install/docker.html" TargetMode="Externa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docker/labs/tree/master/security" TargetMode="Externa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itle 50"/>
          <p:cNvSpPr>
            <a:spLocks noGrp="1"/>
          </p:cNvSpPr>
          <p:nvPr>
            <p:ph type="ctrTitle"/>
          </p:nvPr>
        </p:nvSpPr>
        <p:spPr>
          <a:xfrm>
            <a:off x="235857" y="1188807"/>
            <a:ext cx="8790214" cy="1200329"/>
          </a:xfrm>
        </p:spPr>
        <p:txBody>
          <a:bodyPr/>
          <a:lstStyle/>
          <a:p>
            <a:r>
              <a:rPr lang="en-IE" dirty="0"/>
              <a:t>LSST software stack and deployment on other architectures</a:t>
            </a:r>
            <a:endParaRPr lang="en-US" dirty="0"/>
          </a:p>
        </p:txBody>
      </p:sp>
      <p:sp>
        <p:nvSpPr>
          <p:cNvPr id="52" name="Subtitle 51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/>
              <a:t>William </a:t>
            </a:r>
            <a:r>
              <a:rPr lang="en-US" dirty="0" err="1"/>
              <a:t>O’Mullane</a:t>
            </a:r>
            <a:r>
              <a:rPr lang="en-US" dirty="0"/>
              <a:t> for Andy Connolly with material from </a:t>
            </a:r>
            <a:r>
              <a:rPr lang="en-IE" dirty="0"/>
              <a:t>Owen </a:t>
            </a:r>
            <a:r>
              <a:rPr lang="en-IE" dirty="0" err="1"/>
              <a:t>Boberg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Docker container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r>
              <a:t>Docker container</a:t>
            </a:r>
          </a:p>
        </p:txBody>
      </p:sp>
      <p:sp>
        <p:nvSpPr>
          <p:cNvPr id="126" name="Im in a Docker container, now what?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Im in a Docker container, now what?</a:t>
            </a:r>
          </a:p>
        </p:txBody>
      </p:sp>
      <p:sp>
        <p:nvSpPr>
          <p:cNvPr id="127" name="You might have these questions:…"/>
          <p:cNvSpPr txBox="1">
            <a:spLocks noGrp="1"/>
          </p:cNvSpPr>
          <p:nvPr>
            <p:ph type="body" idx="15"/>
          </p:nvPr>
        </p:nvSpPr>
        <p:spPr>
          <a:prstGeom prst="rect">
            <a:avLst/>
          </a:prstGeom>
        </p:spPr>
        <p:txBody>
          <a:bodyPr/>
          <a:lstStyle/>
          <a:p>
            <a:pPr marL="234385" indent="-234385">
              <a:buClr>
                <a:srgbClr val="34A5DA"/>
              </a:buClr>
              <a:buSzPct val="104999"/>
              <a:buFont typeface="Avenir Next"/>
              <a:buChar char="•"/>
            </a:pPr>
            <a:r>
              <a:t>You might have these questions:</a:t>
            </a:r>
          </a:p>
          <a:p>
            <a:pPr lvl="1"/>
            <a:r>
              <a:t>How do I get to a command line?</a:t>
            </a:r>
          </a:p>
          <a:p>
            <a:pPr lvl="1"/>
            <a:r>
              <a:t>Where do I write my code?</a:t>
            </a:r>
          </a:p>
          <a:p>
            <a:pPr lvl="1"/>
            <a:r>
              <a:t>Where do I put my data?</a:t>
            </a:r>
          </a:p>
          <a:p>
            <a:pPr lvl="1"/>
            <a:r>
              <a:t>Can I use jupyter lab and/or notebooks?</a:t>
            </a:r>
          </a:p>
          <a:p>
            <a:pPr lvl="1"/>
            <a:r>
              <a:t>How do I save code output and edits?</a:t>
            </a:r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792983" y="4915793"/>
            <a:ext cx="114658" cy="18082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20477070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Docker container (MAF example)"/>
          <p:cNvSpPr txBox="1">
            <a:spLocks noGrp="1"/>
          </p:cNvSpPr>
          <p:nvPr>
            <p:ph type="body" idx="13"/>
          </p:nvPr>
        </p:nvSpPr>
        <p:spPr>
          <a:xfrm>
            <a:off x="1263551" y="100736"/>
            <a:ext cx="5504054" cy="471495"/>
          </a:xfrm>
          <a:prstGeom prst="rect">
            <a:avLst/>
          </a:prstGeom>
        </p:spPr>
        <p:txBody>
          <a:bodyPr>
            <a:normAutofit fontScale="85000" lnSpcReduction="10000"/>
          </a:bodyPr>
          <a:lstStyle/>
          <a:p>
            <a:r>
              <a:t>Docker container (MAF example)</a:t>
            </a:r>
          </a:p>
        </p:txBody>
      </p:sp>
      <p:sp>
        <p:nvSpPr>
          <p:cNvPr id="131" name="Running the Metric Analysis Framework (MAF)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Running the Metric Analysis Framework (MAF)</a:t>
            </a:r>
          </a:p>
        </p:txBody>
      </p:sp>
      <p:sp>
        <p:nvSpPr>
          <p:cNvPr id="132" name="How do I get to a command line?…"/>
          <p:cNvSpPr txBox="1">
            <a:spLocks noGrp="1"/>
          </p:cNvSpPr>
          <p:nvPr>
            <p:ph type="body" idx="15"/>
          </p:nvPr>
        </p:nvSpPr>
        <p:spPr>
          <a:xfrm>
            <a:off x="1357313" y="3132748"/>
            <a:ext cx="6429375" cy="1844367"/>
          </a:xfrm>
          <a:prstGeom prst="rect">
            <a:avLst/>
          </a:prstGeom>
        </p:spPr>
        <p:txBody>
          <a:bodyPr/>
          <a:lstStyle/>
          <a:p>
            <a:pPr marL="234385" indent="-234385">
              <a:buClr>
                <a:srgbClr val="34A5DA"/>
              </a:buClr>
              <a:buSzPct val="104999"/>
              <a:buFont typeface="Avenir Next"/>
              <a:buChar char="•"/>
            </a:pPr>
            <a:r>
              <a:t>How do I get to a command line?</a:t>
            </a:r>
          </a:p>
          <a:p>
            <a:pPr marL="234385" indent="-234385">
              <a:buClr>
                <a:srgbClr val="34A5DA"/>
              </a:buClr>
              <a:buSzPct val="104999"/>
              <a:buFont typeface="Avenir Next"/>
              <a:buChar char="•"/>
            </a:pPr>
            <a:r>
              <a:t>Where do I write my code?</a:t>
            </a:r>
          </a:p>
          <a:p>
            <a:pPr marL="234385" indent="-234385">
              <a:buClr>
                <a:srgbClr val="34A5DA"/>
              </a:buClr>
              <a:buSzPct val="104999"/>
              <a:buFont typeface="Avenir Next"/>
              <a:buChar char="•"/>
            </a:pPr>
            <a:r>
              <a:t>Where do I put my data?</a:t>
            </a:r>
          </a:p>
          <a:p>
            <a:pPr marL="234385" indent="-234385">
              <a:buClr>
                <a:srgbClr val="34A5DA"/>
              </a:buClr>
              <a:buSzPct val="104999"/>
              <a:buFont typeface="Avenir Next"/>
              <a:buChar char="•"/>
            </a:pPr>
            <a:r>
              <a:t>Can I use jupyter lab and/or notebooks?</a:t>
            </a:r>
          </a:p>
          <a:p>
            <a:pPr marL="234385" indent="-234385">
              <a:buClr>
                <a:srgbClr val="34A5DA"/>
              </a:buClr>
              <a:buSzPct val="104999"/>
              <a:buFont typeface="Avenir Next"/>
              <a:buChar char="•"/>
            </a:pPr>
            <a:r>
              <a:t>How do I save code output and edits?</a:t>
            </a:r>
          </a:p>
        </p:txBody>
      </p:sp>
      <p:sp>
        <p:nvSpPr>
          <p:cNvPr id="13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792983" y="4915793"/>
            <a:ext cx="114658" cy="18082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11</a:t>
            </a:fld>
            <a:endParaRPr/>
          </a:p>
        </p:txBody>
      </p:sp>
      <p:sp>
        <p:nvSpPr>
          <p:cNvPr id="134" name="docker run -it \…"/>
          <p:cNvSpPr txBox="1"/>
          <p:nvPr/>
        </p:nvSpPr>
        <p:spPr>
          <a:xfrm>
            <a:off x="1357312" y="1229888"/>
            <a:ext cx="6429376" cy="18443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6789" tIns="26789" rIns="26789" bIns="26789">
            <a:normAutofit fontScale="77500" lnSpcReduction="20000"/>
          </a:bodyPr>
          <a:lstStyle/>
          <a:p>
            <a:pPr>
              <a:lnSpc>
                <a:spcPct val="120000"/>
              </a:lnSpc>
              <a:spcBef>
                <a:spcPts val="527"/>
              </a:spcBef>
              <a:defRPr sz="2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424"/>
              <a:t>docker run -it \ </a:t>
            </a:r>
          </a:p>
          <a:p>
            <a:pPr lvl="6">
              <a:lnSpc>
                <a:spcPct val="120000"/>
              </a:lnSpc>
              <a:spcBef>
                <a:spcPts val="527"/>
              </a:spcBef>
              <a:defRPr sz="2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424"/>
              <a:t>-v ${PWD}/results:/home/maf/docmaf/maf_local \</a:t>
            </a:r>
          </a:p>
          <a:p>
            <a:pPr lvl="6">
              <a:lnSpc>
                <a:spcPct val="120000"/>
              </a:lnSpc>
              <a:spcBef>
                <a:spcPts val="527"/>
              </a:spcBef>
              <a:defRPr sz="2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424"/>
              <a:t>-v ${PWD}/my_repos:/home/maf/docmaf/lsst_repos \</a:t>
            </a:r>
          </a:p>
          <a:p>
            <a:pPr lvl="6">
              <a:lnSpc>
                <a:spcPct val="120000"/>
              </a:lnSpc>
              <a:spcBef>
                <a:spcPts val="527"/>
              </a:spcBef>
              <a:defRPr sz="2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424"/>
              <a:t>-p 8888:8888 \</a:t>
            </a:r>
          </a:p>
          <a:p>
            <a:pPr lvl="6">
              <a:lnSpc>
                <a:spcPct val="120000"/>
              </a:lnSpc>
              <a:spcBef>
                <a:spcPts val="527"/>
              </a:spcBef>
              <a:defRPr sz="2700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424"/>
              <a:t>oboberg/maf:180525</a:t>
            </a:r>
          </a:p>
        </p:txBody>
      </p:sp>
    </p:spTree>
    <p:extLst>
      <p:ext uri="{BB962C8B-B14F-4D97-AF65-F5344CB8AC3E}">
        <p14:creationId xmlns:p14="http://schemas.microsoft.com/office/powerpoint/2010/main" val="178134506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Docker container (MAF example)"/>
          <p:cNvSpPr txBox="1">
            <a:spLocks noGrp="1"/>
          </p:cNvSpPr>
          <p:nvPr>
            <p:ph type="body" idx="13"/>
          </p:nvPr>
        </p:nvSpPr>
        <p:spPr>
          <a:xfrm>
            <a:off x="1263551" y="100736"/>
            <a:ext cx="5504054" cy="471495"/>
          </a:xfrm>
          <a:prstGeom prst="rect">
            <a:avLst/>
          </a:prstGeom>
        </p:spPr>
        <p:txBody>
          <a:bodyPr>
            <a:normAutofit fontScale="85000" lnSpcReduction="10000"/>
          </a:bodyPr>
          <a:lstStyle/>
          <a:p>
            <a:r>
              <a:t>Docker container (MAF example)</a:t>
            </a:r>
          </a:p>
        </p:txBody>
      </p:sp>
      <p:sp>
        <p:nvSpPr>
          <p:cNvPr id="137" name="Running the Metric Analysis Framework (MAF)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Running the Metric Analysis Framework (MAF)</a:t>
            </a:r>
          </a:p>
        </p:txBody>
      </p:sp>
      <p:sp>
        <p:nvSpPr>
          <p:cNvPr id="138" name="How do I get to a command line?…"/>
          <p:cNvSpPr txBox="1">
            <a:spLocks noGrp="1"/>
          </p:cNvSpPr>
          <p:nvPr>
            <p:ph type="body" idx="15"/>
          </p:nvPr>
        </p:nvSpPr>
        <p:spPr>
          <a:xfrm>
            <a:off x="1357313" y="2479069"/>
            <a:ext cx="6429375" cy="2505022"/>
          </a:xfrm>
          <a:prstGeom prst="rect">
            <a:avLst/>
          </a:prstGeom>
        </p:spPr>
        <p:txBody>
          <a:bodyPr/>
          <a:lstStyle/>
          <a:p>
            <a:pPr marL="234385" indent="-234385">
              <a:buClr>
                <a:srgbClr val="34A5DA"/>
              </a:buClr>
              <a:buSzPct val="104999"/>
              <a:buFont typeface="Avenir Next"/>
              <a:buChar char="•"/>
            </a:pPr>
            <a:r>
              <a:t>How do I get to a command line?</a:t>
            </a:r>
          </a:p>
          <a:p>
            <a:pPr marL="635306" lvl="2" indent="-166536">
              <a:buClrTx/>
              <a:buSzPct val="75000"/>
              <a:buFontTx/>
              <a:buChar char="•"/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docker run -it</a:t>
            </a:r>
          </a:p>
          <a:p>
            <a:pPr marL="635306" lvl="2" indent="-166536">
              <a:buClrTx/>
              <a:buSzPct val="75000"/>
              <a:buFontTx/>
              <a:buChar char="•"/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Starts the container in an interactive mode.</a:t>
            </a:r>
          </a:p>
          <a:p>
            <a:pPr marL="635306" lvl="2" indent="-166536">
              <a:buClrTx/>
              <a:buSzPct val="75000"/>
              <a:buFontTx/>
              <a:buChar char="•"/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Gives you access to shell inside of the container.</a:t>
            </a:r>
          </a:p>
        </p:txBody>
      </p:sp>
      <p:sp>
        <p:nvSpPr>
          <p:cNvPr id="13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792983" y="4915793"/>
            <a:ext cx="114658" cy="18082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12</a:t>
            </a:fld>
            <a:endParaRPr/>
          </a:p>
        </p:txBody>
      </p:sp>
      <p:sp>
        <p:nvSpPr>
          <p:cNvPr id="140" name="docker run -it \…"/>
          <p:cNvSpPr txBox="1"/>
          <p:nvPr/>
        </p:nvSpPr>
        <p:spPr>
          <a:xfrm>
            <a:off x="1357313" y="1229888"/>
            <a:ext cx="6429375" cy="11112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6789" tIns="26789" rIns="26789" bIns="26789">
            <a:normAutofit fontScale="77500" lnSpcReduction="20000"/>
          </a:bodyPr>
          <a:lstStyle/>
          <a:p>
            <a:pPr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docker run -it \ </a:t>
            </a:r>
          </a:p>
          <a:p>
            <a:pPr lvl="6" indent="527969"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-v ${PWD}/results:/home/maf/docmaf/maf_local \</a:t>
            </a:r>
          </a:p>
          <a:p>
            <a:pPr lvl="6" indent="527969"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-v ${PWD}/my_repos:/home/maf/docmaf/lsst_repos \</a:t>
            </a:r>
          </a:p>
          <a:p>
            <a:pPr lvl="6" indent="527969"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-p 8888:8888 \</a:t>
            </a:r>
          </a:p>
          <a:p>
            <a:pPr lvl="6" indent="527969"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oboberg/maf:180525</a:t>
            </a:r>
          </a:p>
        </p:txBody>
      </p:sp>
    </p:spTree>
    <p:extLst>
      <p:ext uri="{BB962C8B-B14F-4D97-AF65-F5344CB8AC3E}">
        <p14:creationId xmlns:p14="http://schemas.microsoft.com/office/powerpoint/2010/main" val="1616922402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Docker container (MAF example)"/>
          <p:cNvSpPr txBox="1">
            <a:spLocks noGrp="1"/>
          </p:cNvSpPr>
          <p:nvPr>
            <p:ph type="body" idx="13"/>
          </p:nvPr>
        </p:nvSpPr>
        <p:spPr>
          <a:xfrm>
            <a:off x="1263551" y="100736"/>
            <a:ext cx="5504054" cy="471495"/>
          </a:xfrm>
          <a:prstGeom prst="rect">
            <a:avLst/>
          </a:prstGeom>
        </p:spPr>
        <p:txBody>
          <a:bodyPr>
            <a:normAutofit fontScale="85000" lnSpcReduction="10000"/>
          </a:bodyPr>
          <a:lstStyle/>
          <a:p>
            <a:r>
              <a:t>Docker container (MAF example)</a:t>
            </a:r>
          </a:p>
        </p:txBody>
      </p:sp>
      <p:sp>
        <p:nvSpPr>
          <p:cNvPr id="143" name="Running the Metric Analysis Framework (MAF)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Running the Metric Analysis Framework (MAF)</a:t>
            </a:r>
          </a:p>
        </p:txBody>
      </p:sp>
      <p:sp>
        <p:nvSpPr>
          <p:cNvPr id="144" name="Where do I put my data?…"/>
          <p:cNvSpPr txBox="1">
            <a:spLocks noGrp="1"/>
          </p:cNvSpPr>
          <p:nvPr>
            <p:ph type="body" idx="15"/>
          </p:nvPr>
        </p:nvSpPr>
        <p:spPr>
          <a:xfrm>
            <a:off x="1357313" y="2470175"/>
            <a:ext cx="6429375" cy="2512384"/>
          </a:xfrm>
          <a:prstGeom prst="rect">
            <a:avLst/>
          </a:prstGeom>
        </p:spPr>
        <p:txBody>
          <a:bodyPr/>
          <a:lstStyle/>
          <a:p>
            <a:pPr marL="234385" indent="-234385">
              <a:buClr>
                <a:srgbClr val="34A5DA"/>
              </a:buClr>
              <a:buSzPct val="104999"/>
              <a:buFont typeface="Avenir Next"/>
              <a:buChar char="•"/>
            </a:pPr>
            <a:r>
              <a:t>Where do I put my data?</a:t>
            </a:r>
          </a:p>
          <a:p>
            <a:pPr marL="635306" lvl="2" indent="-166536">
              <a:buClrTx/>
              <a:buSzPct val="75000"/>
              <a:buFontTx/>
              <a:buChar char="•"/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-v ${PWD}/results:/home/maf/docmaf/maf_local </a:t>
            </a:r>
          </a:p>
          <a:p>
            <a:pPr marL="635306" lvl="2" indent="-166536">
              <a:buClrTx/>
              <a:buSzPct val="75000"/>
              <a:buFontTx/>
              <a:buChar char="•"/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This option mounts ${PWD}/results on your computer inside the container at /home/maf/docmaf/maf_local</a:t>
            </a:r>
          </a:p>
          <a:p>
            <a:pPr marL="635306" lvl="2" indent="-166536">
              <a:buClrTx/>
              <a:buSzPct val="75000"/>
              <a:buFontTx/>
              <a:buChar char="•"/>
              <a:defRPr>
                <a:latin typeface="Courier New"/>
                <a:ea typeface="Courier New"/>
                <a:cs typeface="Courier New"/>
                <a:sym typeface="Courier New"/>
              </a:defRPr>
            </a:pPr>
            <a:r>
              <a:t>Any new data put in ${PWD}/results on your computer will be available to use in the Docker container</a:t>
            </a:r>
          </a:p>
        </p:txBody>
      </p:sp>
      <p:sp>
        <p:nvSpPr>
          <p:cNvPr id="14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792983" y="4915793"/>
            <a:ext cx="114658" cy="18082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13</a:t>
            </a:fld>
            <a:endParaRPr/>
          </a:p>
        </p:txBody>
      </p:sp>
      <p:sp>
        <p:nvSpPr>
          <p:cNvPr id="146" name="docker run -it \…"/>
          <p:cNvSpPr txBox="1"/>
          <p:nvPr/>
        </p:nvSpPr>
        <p:spPr>
          <a:xfrm>
            <a:off x="1357313" y="1229888"/>
            <a:ext cx="6429375" cy="1102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6789" tIns="26789" rIns="26789" bIns="26789">
            <a:normAutofit fontScale="77500" lnSpcReduction="20000"/>
          </a:bodyPr>
          <a:lstStyle/>
          <a:p>
            <a:pPr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docker run -it \ </a:t>
            </a:r>
          </a:p>
          <a:p>
            <a:pPr lvl="6" indent="527969"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-v ${PWD}/results:/home/maf/docmaf/maf_local \</a:t>
            </a:r>
          </a:p>
          <a:p>
            <a:pPr lvl="6" indent="527969"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-v ${PWD}/my_repos:/home/maf/docmaf/lsst_repos \</a:t>
            </a:r>
          </a:p>
          <a:p>
            <a:pPr lvl="6" indent="527969"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-p 8888:8888 \</a:t>
            </a:r>
          </a:p>
          <a:p>
            <a:pPr lvl="6" indent="527969"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oboberg/maf:180525</a:t>
            </a:r>
          </a:p>
        </p:txBody>
      </p:sp>
    </p:spTree>
    <p:extLst>
      <p:ext uri="{BB962C8B-B14F-4D97-AF65-F5344CB8AC3E}">
        <p14:creationId xmlns:p14="http://schemas.microsoft.com/office/powerpoint/2010/main" val="2141522695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Docker container (MAF example)"/>
          <p:cNvSpPr txBox="1">
            <a:spLocks noGrp="1"/>
          </p:cNvSpPr>
          <p:nvPr>
            <p:ph type="body" idx="13"/>
          </p:nvPr>
        </p:nvSpPr>
        <p:spPr>
          <a:xfrm>
            <a:off x="1263551" y="100736"/>
            <a:ext cx="5504054" cy="471495"/>
          </a:xfrm>
          <a:prstGeom prst="rect">
            <a:avLst/>
          </a:prstGeom>
        </p:spPr>
        <p:txBody>
          <a:bodyPr>
            <a:normAutofit fontScale="85000" lnSpcReduction="10000"/>
          </a:bodyPr>
          <a:lstStyle/>
          <a:p>
            <a:r>
              <a:t>Docker container (MAF example)</a:t>
            </a:r>
          </a:p>
        </p:txBody>
      </p:sp>
      <p:sp>
        <p:nvSpPr>
          <p:cNvPr id="149" name="Running the Metric Analysis Framework (MAF)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Running the Metric Analysis Framework (MAF)</a:t>
            </a:r>
          </a:p>
        </p:txBody>
      </p:sp>
      <p:sp>
        <p:nvSpPr>
          <p:cNvPr id="150" name="Where do I write my code?…"/>
          <p:cNvSpPr txBox="1">
            <a:spLocks noGrp="1"/>
          </p:cNvSpPr>
          <p:nvPr>
            <p:ph type="body" idx="15"/>
          </p:nvPr>
        </p:nvSpPr>
        <p:spPr>
          <a:xfrm>
            <a:off x="1357313" y="2470314"/>
            <a:ext cx="6429375" cy="2506801"/>
          </a:xfrm>
          <a:prstGeom prst="rect">
            <a:avLst/>
          </a:prstGeom>
        </p:spPr>
        <p:txBody>
          <a:bodyPr>
            <a:normAutofit fontScale="55000" lnSpcReduction="20000"/>
          </a:bodyPr>
          <a:lstStyle/>
          <a:p>
            <a:pPr marL="229697" indent="-229697" defTabSz="301888">
              <a:spcBef>
                <a:spcPts val="475"/>
              </a:spcBef>
              <a:buClr>
                <a:srgbClr val="34A5DA"/>
              </a:buClr>
              <a:buSzPct val="104999"/>
              <a:buFont typeface="Avenir Next"/>
              <a:buChar char="•"/>
              <a:defRPr sz="2646"/>
            </a:pPr>
            <a:r>
              <a:t>Where do I write my code?</a:t>
            </a:r>
          </a:p>
          <a:p>
            <a:pPr marL="622600" lvl="2" indent="-163206" defTabSz="301888">
              <a:spcBef>
                <a:spcPts val="475"/>
              </a:spcBef>
              <a:buClrTx/>
              <a:buSzPct val="75000"/>
              <a:buFontTx/>
              <a:buChar char="•"/>
              <a:defRPr sz="2646">
                <a:latin typeface="Courier New"/>
                <a:ea typeface="Courier New"/>
                <a:cs typeface="Courier New"/>
                <a:sym typeface="Courier New"/>
              </a:defRPr>
            </a:pPr>
            <a:r>
              <a:t>-v ${PWD}/my_repos:/home/maf/docmaf/lsst_repos </a:t>
            </a:r>
          </a:p>
          <a:p>
            <a:pPr marL="622600" lvl="2" indent="-163206" defTabSz="301888">
              <a:spcBef>
                <a:spcPts val="475"/>
              </a:spcBef>
              <a:buClrTx/>
              <a:buSzPct val="75000"/>
              <a:buFontTx/>
              <a:buChar char="•"/>
              <a:defRPr sz="2646">
                <a:latin typeface="Courier New"/>
                <a:ea typeface="Courier New"/>
                <a:cs typeface="Courier New"/>
                <a:sym typeface="Courier New"/>
              </a:defRPr>
            </a:pPr>
            <a:r>
              <a:t>Mount ${PWD}/my_repos on your computer inside the container at the path /home/maf/docmaf/lsst_repos</a:t>
            </a:r>
          </a:p>
          <a:p>
            <a:pPr marL="622600" lvl="2" indent="-163206" defTabSz="301888">
              <a:spcBef>
                <a:spcPts val="475"/>
              </a:spcBef>
              <a:buClrTx/>
              <a:buSzPct val="75000"/>
              <a:buFontTx/>
              <a:buChar char="•"/>
              <a:defRPr sz="2646">
                <a:latin typeface="Courier New"/>
                <a:ea typeface="Courier New"/>
                <a:cs typeface="Courier New"/>
                <a:sym typeface="Courier New"/>
              </a:defRPr>
            </a:pPr>
            <a:r>
              <a:t>Edit any code in ${PWD}/my_repos as you normally would on a local editor and the updated code will automatically available in the container</a:t>
            </a:r>
          </a:p>
          <a:p>
            <a:pPr marL="622600" lvl="2" indent="-163206" defTabSz="301888">
              <a:spcBef>
                <a:spcPts val="475"/>
              </a:spcBef>
              <a:buClrTx/>
              <a:buSzPct val="75000"/>
              <a:buFontTx/>
              <a:buChar char="•"/>
              <a:defRPr sz="2646">
                <a:latin typeface="Courier New"/>
                <a:ea typeface="Courier New"/>
                <a:cs typeface="Courier New"/>
                <a:sym typeface="Courier New"/>
              </a:defRPr>
            </a:pPr>
            <a:r>
              <a:t>Switching git branches in ${PWD}/my_repos will also switch branches in the container</a:t>
            </a:r>
          </a:p>
        </p:txBody>
      </p:sp>
      <p:sp>
        <p:nvSpPr>
          <p:cNvPr id="151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792983" y="4915793"/>
            <a:ext cx="114658" cy="18082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14</a:t>
            </a:fld>
            <a:endParaRPr/>
          </a:p>
        </p:txBody>
      </p:sp>
      <p:sp>
        <p:nvSpPr>
          <p:cNvPr id="152" name="docker run -it \…"/>
          <p:cNvSpPr txBox="1"/>
          <p:nvPr/>
        </p:nvSpPr>
        <p:spPr>
          <a:xfrm>
            <a:off x="1357313" y="1229888"/>
            <a:ext cx="6429375" cy="11024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6789" tIns="26789" rIns="26789" bIns="26789">
            <a:normAutofit fontScale="77500" lnSpcReduction="20000"/>
          </a:bodyPr>
          <a:lstStyle/>
          <a:p>
            <a:pPr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docker run -it \ </a:t>
            </a:r>
          </a:p>
          <a:p>
            <a:pPr lvl="6" indent="527969"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-v ${PWD}/results:/home/maf/docmaf/maf_local \</a:t>
            </a:r>
          </a:p>
          <a:p>
            <a:pPr lvl="6" indent="527969"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-v ${PWD}/my_repos:/home/maf/docmaf/lsst_repos \</a:t>
            </a:r>
          </a:p>
          <a:p>
            <a:pPr lvl="6" indent="527969"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-p 8888:8888 \</a:t>
            </a:r>
          </a:p>
          <a:p>
            <a:pPr lvl="6" indent="527969"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oboberg/maf:180525</a:t>
            </a:r>
          </a:p>
        </p:txBody>
      </p:sp>
    </p:spTree>
    <p:extLst>
      <p:ext uri="{BB962C8B-B14F-4D97-AF65-F5344CB8AC3E}">
        <p14:creationId xmlns:p14="http://schemas.microsoft.com/office/powerpoint/2010/main" val="425390056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Docker container (MAF example)"/>
          <p:cNvSpPr txBox="1">
            <a:spLocks noGrp="1"/>
          </p:cNvSpPr>
          <p:nvPr>
            <p:ph type="body" idx="13"/>
          </p:nvPr>
        </p:nvSpPr>
        <p:spPr>
          <a:xfrm>
            <a:off x="1263551" y="100736"/>
            <a:ext cx="5504054" cy="471495"/>
          </a:xfrm>
          <a:prstGeom prst="rect">
            <a:avLst/>
          </a:prstGeom>
        </p:spPr>
        <p:txBody>
          <a:bodyPr>
            <a:normAutofit fontScale="85000" lnSpcReduction="10000"/>
          </a:bodyPr>
          <a:lstStyle/>
          <a:p>
            <a:r>
              <a:t>Docker container (MAF example)</a:t>
            </a:r>
          </a:p>
        </p:txBody>
      </p:sp>
      <p:sp>
        <p:nvSpPr>
          <p:cNvPr id="155" name="Running the Metric Analysis Framework (MAF)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Running the Metric Analysis Framework (MAF)</a:t>
            </a:r>
          </a:p>
        </p:txBody>
      </p:sp>
      <p:sp>
        <p:nvSpPr>
          <p:cNvPr id="156" name="A note about LSST software…"/>
          <p:cNvSpPr txBox="1">
            <a:spLocks noGrp="1"/>
          </p:cNvSpPr>
          <p:nvPr>
            <p:ph type="body" idx="15"/>
          </p:nvPr>
        </p:nvSpPr>
        <p:spPr>
          <a:xfrm>
            <a:off x="1357313" y="1229888"/>
            <a:ext cx="6429375" cy="3747227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 marL="140630" indent="-140630" defTabSz="184829">
              <a:lnSpc>
                <a:spcPct val="100000"/>
              </a:lnSpc>
              <a:spcBef>
                <a:spcPts val="844"/>
              </a:spcBef>
              <a:buClr>
                <a:srgbClr val="34A5DA"/>
              </a:buClr>
              <a:buSzPct val="104999"/>
              <a:buFont typeface="Avenir Next"/>
              <a:buChar char="•"/>
              <a:defRPr sz="2820"/>
            </a:pPr>
            <a:r>
              <a:t>A note about LSST software</a:t>
            </a:r>
          </a:p>
          <a:p>
            <a:pPr marL="381184" lvl="2" indent="-99922" defTabSz="184829">
              <a:spcBef>
                <a:spcPts val="316"/>
              </a:spcBef>
              <a:buClrTx/>
              <a:buSzPct val="75000"/>
              <a:buFontTx/>
              <a:buChar char="•"/>
              <a:defRPr sz="2040">
                <a:latin typeface="Avenir Next"/>
                <a:ea typeface="Avenir Next"/>
                <a:cs typeface="Avenir Next"/>
                <a:sym typeface="Avenir Next"/>
              </a:defRPr>
            </a:pPr>
            <a:r>
              <a:t>-v ${PWD}/my_repos:/home/maf/docmaf/lsst_repos</a:t>
            </a:r>
          </a:p>
          <a:p>
            <a:pPr marL="381184" lvl="2" indent="-99922" defTabSz="184829">
              <a:spcBef>
                <a:spcPts val="316"/>
              </a:spcBef>
              <a:buClrTx/>
              <a:buSzPct val="75000"/>
              <a:buFontTx/>
              <a:buChar char="•"/>
              <a:defRPr sz="2040">
                <a:latin typeface="Avenir Next"/>
                <a:ea typeface="Avenir Next"/>
                <a:cs typeface="Avenir Next"/>
                <a:sym typeface="Avenir Next"/>
              </a:defRPr>
            </a:pPr>
            <a:r>
              <a:t>Once in the container you can eups declare and setup packages to run off of a GitHub repos.</a:t>
            </a:r>
          </a:p>
          <a:p>
            <a:pPr marL="381184" lvl="2" indent="-99922" defTabSz="184829">
              <a:spcBef>
                <a:spcPts val="316"/>
              </a:spcBef>
              <a:buClrTx/>
              <a:buSzPct val="75000"/>
              <a:buFontTx/>
              <a:buChar char="•"/>
              <a:defRPr sz="2040">
                <a:latin typeface="Avenir Next"/>
                <a:ea typeface="Avenir Next"/>
                <a:cs typeface="Avenir Next"/>
                <a:sym typeface="Avenir Next"/>
              </a:defRPr>
            </a:pPr>
            <a:r>
              <a:t>Example:</a:t>
            </a:r>
          </a:p>
          <a:p>
            <a:pPr marL="521814" lvl="3" indent="-99922" defTabSz="184829">
              <a:spcBef>
                <a:spcPts val="316"/>
              </a:spcBef>
              <a:buClrTx/>
              <a:buSzPct val="75000"/>
              <a:buFontTx/>
              <a:buChar char="•"/>
              <a:defRPr sz="2040">
                <a:latin typeface="Avenir Next"/>
                <a:ea typeface="Avenir Next"/>
                <a:cs typeface="Avenir Next"/>
                <a:sym typeface="Avenir Next"/>
              </a:defRPr>
            </a:pPr>
            <a:r>
              <a:t>sims_maf is cloned into ${PWD}/my_repos on my local host</a:t>
            </a:r>
          </a:p>
          <a:p>
            <a:pPr marL="662445" lvl="4" indent="-99922" defTabSz="184829">
              <a:spcBef>
                <a:spcPts val="316"/>
              </a:spcBef>
              <a:buClrTx/>
              <a:buSzPct val="75000"/>
              <a:buFontTx/>
              <a:buChar char="•"/>
              <a:defRPr sz="2040">
                <a:latin typeface="Avenir Next"/>
                <a:ea typeface="Avenir Next"/>
                <a:cs typeface="Avenir Next"/>
                <a:sym typeface="Avenir Next"/>
              </a:defRPr>
            </a:pPr>
            <a:r>
              <a:t>Once in the container go to /home/maf/docmaf/lsst_repos/sims_maf</a:t>
            </a:r>
          </a:p>
          <a:p>
            <a:pPr marL="662445" lvl="4" indent="-99922" defTabSz="184829">
              <a:spcBef>
                <a:spcPts val="316"/>
              </a:spcBef>
              <a:buClrTx/>
              <a:buSzPct val="75000"/>
              <a:buFontTx/>
              <a:buChar char="•"/>
              <a:defRPr sz="2040">
                <a:latin typeface="Avenir Next"/>
                <a:ea typeface="Avenir Next"/>
                <a:cs typeface="Avenir Next"/>
                <a:sym typeface="Avenir Next"/>
              </a:defRPr>
            </a:pPr>
            <a:r>
              <a:t>eups declare sims_maf -r . -t $USER ($USER is docmaf in this container)</a:t>
            </a:r>
          </a:p>
          <a:p>
            <a:pPr marL="662445" lvl="4" indent="-99922" defTabSz="184829">
              <a:spcBef>
                <a:spcPts val="316"/>
              </a:spcBef>
              <a:buClrTx/>
              <a:buSzPct val="75000"/>
              <a:buFontTx/>
              <a:buChar char="•"/>
              <a:defRPr sz="2040">
                <a:latin typeface="Avenir Next"/>
                <a:ea typeface="Avenir Next"/>
                <a:cs typeface="Avenir Next"/>
                <a:sym typeface="Avenir Next"/>
              </a:defRPr>
            </a:pPr>
            <a:r>
              <a:t>setup sims_maf -t $USER</a:t>
            </a:r>
          </a:p>
          <a:p>
            <a:pPr marL="662445" lvl="4" indent="-99922" defTabSz="184829">
              <a:spcBef>
                <a:spcPts val="316"/>
              </a:spcBef>
              <a:buClrTx/>
              <a:buSzPct val="75000"/>
              <a:buFontTx/>
              <a:buChar char="•"/>
              <a:defRPr sz="2040">
                <a:latin typeface="Avenir Next"/>
                <a:ea typeface="Avenir Next"/>
                <a:cs typeface="Avenir Next"/>
                <a:sym typeface="Avenir Next"/>
              </a:defRPr>
            </a:pPr>
            <a:r>
              <a:t>scons</a:t>
            </a:r>
          </a:p>
          <a:p>
            <a:pPr marL="381184" lvl="2" indent="-99922" defTabSz="184829">
              <a:spcBef>
                <a:spcPts val="316"/>
              </a:spcBef>
              <a:buClrTx/>
              <a:buSzPct val="75000"/>
              <a:buFontTx/>
              <a:buChar char="•"/>
              <a:defRPr sz="2040">
                <a:latin typeface="Avenir Next"/>
                <a:ea typeface="Avenir Next"/>
                <a:cs typeface="Avenir Next"/>
                <a:sym typeface="Avenir Next"/>
              </a:defRPr>
            </a:pPr>
            <a:r>
              <a:t>The container will now be running MAF off of the GitHub repo that is stored (and edited) locally, but mounted in the container.</a:t>
            </a:r>
          </a:p>
          <a:p>
            <a:pPr marL="381184" lvl="2" indent="-99922" defTabSz="184829">
              <a:spcBef>
                <a:spcPts val="316"/>
              </a:spcBef>
              <a:buClrTx/>
              <a:buSzPct val="75000"/>
              <a:buFontTx/>
              <a:buChar char="•"/>
              <a:defRPr sz="2040">
                <a:latin typeface="Avenir Next"/>
                <a:ea typeface="Avenir Next"/>
                <a:cs typeface="Avenir Next"/>
                <a:sym typeface="Avenir Next"/>
              </a:defRPr>
            </a:pPr>
            <a:r>
              <a:t>See </a:t>
            </a:r>
            <a:r>
              <a:rPr u="sng">
                <a:hlinkClick r:id="rId2"/>
              </a:rPr>
              <a:t>https://pipelines.lsst.io/install/docker.html#how-to-develop-packages-inside-docker-containers</a:t>
            </a:r>
            <a:r>
              <a:t> for more info.</a:t>
            </a:r>
          </a:p>
        </p:txBody>
      </p:sp>
      <p:sp>
        <p:nvSpPr>
          <p:cNvPr id="15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054094120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Docker container (MAF example)"/>
          <p:cNvSpPr txBox="1">
            <a:spLocks noGrp="1"/>
          </p:cNvSpPr>
          <p:nvPr>
            <p:ph type="body" idx="13"/>
          </p:nvPr>
        </p:nvSpPr>
        <p:spPr>
          <a:xfrm>
            <a:off x="1263551" y="100736"/>
            <a:ext cx="5504054" cy="471495"/>
          </a:xfrm>
          <a:prstGeom prst="rect">
            <a:avLst/>
          </a:prstGeom>
        </p:spPr>
        <p:txBody>
          <a:bodyPr>
            <a:normAutofit fontScale="85000" lnSpcReduction="10000"/>
          </a:bodyPr>
          <a:lstStyle/>
          <a:p>
            <a:r>
              <a:t>Docker container (MAF example)</a:t>
            </a:r>
          </a:p>
        </p:txBody>
      </p:sp>
      <p:sp>
        <p:nvSpPr>
          <p:cNvPr id="160" name="Running the Metric Analysis Framework (MAF)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Running the Metric Analysis Framework (MAF)</a:t>
            </a:r>
          </a:p>
        </p:txBody>
      </p:sp>
      <p:sp>
        <p:nvSpPr>
          <p:cNvPr id="161" name="Can I use jupyter lab and/or notebooks?…"/>
          <p:cNvSpPr txBox="1">
            <a:spLocks noGrp="1"/>
          </p:cNvSpPr>
          <p:nvPr>
            <p:ph type="body" idx="15"/>
          </p:nvPr>
        </p:nvSpPr>
        <p:spPr>
          <a:xfrm>
            <a:off x="1357313" y="2400237"/>
            <a:ext cx="6429375" cy="2576878"/>
          </a:xfrm>
          <a:prstGeom prst="rect">
            <a:avLst/>
          </a:prstGeom>
        </p:spPr>
        <p:txBody>
          <a:bodyPr>
            <a:normAutofit fontScale="55000" lnSpcReduction="20000"/>
          </a:bodyPr>
          <a:lstStyle/>
          <a:p>
            <a:pPr marL="201571" indent="-201571" defTabSz="264922">
              <a:spcBef>
                <a:spcPts val="422"/>
              </a:spcBef>
              <a:buClr>
                <a:srgbClr val="34A5DA"/>
              </a:buClr>
              <a:buSzPct val="104999"/>
              <a:buFont typeface="Avenir Next"/>
              <a:buChar char="•"/>
              <a:defRPr sz="2322"/>
            </a:pPr>
            <a:r>
              <a:t>Can I use jupyter lab and/or notebooks?</a:t>
            </a:r>
          </a:p>
          <a:p>
            <a:pPr marL="546363" lvl="2" indent="-143221" defTabSz="264922">
              <a:spcBef>
                <a:spcPts val="422"/>
              </a:spcBef>
              <a:buClrTx/>
              <a:buSzPct val="75000"/>
              <a:buFontTx/>
              <a:buChar char="•"/>
              <a:defRPr sz="2322">
                <a:latin typeface="Courier New"/>
                <a:ea typeface="Courier New"/>
                <a:cs typeface="Courier New"/>
                <a:sym typeface="Courier New"/>
              </a:defRPr>
            </a:pPr>
            <a:r>
              <a:t>-p 8888:8888</a:t>
            </a:r>
          </a:p>
          <a:p>
            <a:pPr marL="546363" lvl="2" indent="-143221" defTabSz="264922">
              <a:spcBef>
                <a:spcPts val="422"/>
              </a:spcBef>
              <a:buClrTx/>
              <a:buSzPct val="75000"/>
              <a:buFontTx/>
              <a:buChar char="•"/>
              <a:defRPr sz="2322">
                <a:latin typeface="Courier New"/>
                <a:ea typeface="Courier New"/>
                <a:cs typeface="Courier New"/>
                <a:sym typeface="Courier New"/>
              </a:defRPr>
            </a:pPr>
            <a:r>
              <a:t>Read as host_port:container_port</a:t>
            </a:r>
          </a:p>
          <a:p>
            <a:pPr marL="546363" lvl="2" indent="-143221" defTabSz="264922">
              <a:spcBef>
                <a:spcPts val="422"/>
              </a:spcBef>
              <a:buClrTx/>
              <a:buSzPct val="75000"/>
              <a:buFontTx/>
              <a:buChar char="•"/>
              <a:defRPr sz="2322">
                <a:latin typeface="Courier New"/>
                <a:ea typeface="Courier New"/>
                <a:cs typeface="Courier New"/>
                <a:sym typeface="Courier New"/>
              </a:defRPr>
            </a:pPr>
            <a:r>
              <a:t>Maps port 8888 of your host to port 8888 in the container</a:t>
            </a:r>
          </a:p>
          <a:p>
            <a:pPr marL="546363" lvl="2" indent="-143221" defTabSz="264922">
              <a:spcBef>
                <a:spcPts val="422"/>
              </a:spcBef>
              <a:buClrTx/>
              <a:buSzPct val="75000"/>
              <a:buFontTx/>
              <a:buChar char="•"/>
              <a:defRPr sz="2322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Command in container:</a:t>
            </a:r>
          </a:p>
          <a:p>
            <a:pPr marL="747934" lvl="3" indent="-143221" defTabSz="264922">
              <a:spcBef>
                <a:spcPts val="422"/>
              </a:spcBef>
              <a:buClrTx/>
              <a:buSzPct val="75000"/>
              <a:buFontTx/>
              <a:buChar char="•"/>
              <a:defRPr sz="2322">
                <a:latin typeface="Courier New"/>
                <a:ea typeface="Courier New"/>
                <a:cs typeface="Courier New"/>
                <a:sym typeface="Courier New"/>
              </a:defRPr>
            </a:pPr>
            <a:r>
              <a:t>jupyter lab —ip=0.0.0.0 —no-browser</a:t>
            </a:r>
          </a:p>
          <a:p>
            <a:pPr marL="546363" lvl="2" indent="-143221" defTabSz="264922">
              <a:spcBef>
                <a:spcPts val="422"/>
              </a:spcBef>
              <a:buClrTx/>
              <a:buSzPct val="75000"/>
              <a:buFontTx/>
              <a:buChar char="•"/>
              <a:defRPr sz="2322">
                <a:latin typeface="Courier New"/>
                <a:ea typeface="Courier New"/>
                <a:cs typeface="Courier New"/>
                <a:sym typeface="Courier New"/>
              </a:defRPr>
            </a:pPr>
            <a:r>
              <a:t>Copy and paste the url you are given into a local browser and start making notebooks.</a:t>
            </a:r>
          </a:p>
          <a:p>
            <a:pPr marL="546363" lvl="2" indent="-143221" defTabSz="264922">
              <a:spcBef>
                <a:spcPts val="422"/>
              </a:spcBef>
              <a:buClrTx/>
              <a:buSzPct val="75000"/>
              <a:buFontTx/>
              <a:buChar char="•"/>
              <a:defRPr sz="2322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This does of course require jupyter to be installed in the container, which is the case for oboberg/maf:180525 image.</a:t>
            </a:r>
          </a:p>
        </p:txBody>
      </p:sp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16</a:t>
            </a:fld>
            <a:endParaRPr/>
          </a:p>
        </p:txBody>
      </p:sp>
      <p:sp>
        <p:nvSpPr>
          <p:cNvPr id="163" name="docker run -it \…"/>
          <p:cNvSpPr txBox="1"/>
          <p:nvPr/>
        </p:nvSpPr>
        <p:spPr>
          <a:xfrm>
            <a:off x="1357313" y="1229888"/>
            <a:ext cx="6429375" cy="11047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6789" tIns="26789" rIns="26789" bIns="26789">
            <a:normAutofit fontScale="77500" lnSpcReduction="20000"/>
          </a:bodyPr>
          <a:lstStyle/>
          <a:p>
            <a:pPr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docker run -it \ </a:t>
            </a:r>
          </a:p>
          <a:p>
            <a:pPr lvl="6" indent="527969"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-v ${PWD}/results:/home/maf/docmaf/maf_local \</a:t>
            </a:r>
          </a:p>
          <a:p>
            <a:pPr lvl="6" indent="527969"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-v ${PWD}/my_repos:/home/maf/docmaf/lsst_repos \</a:t>
            </a:r>
          </a:p>
          <a:p>
            <a:pPr lvl="6" indent="527969"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-p 8888:8888 \</a:t>
            </a:r>
          </a:p>
          <a:p>
            <a:pPr lvl="6" indent="527969"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oboberg/maf:180525</a:t>
            </a:r>
          </a:p>
        </p:txBody>
      </p:sp>
    </p:spTree>
    <p:extLst>
      <p:ext uri="{BB962C8B-B14F-4D97-AF65-F5344CB8AC3E}">
        <p14:creationId xmlns:p14="http://schemas.microsoft.com/office/powerpoint/2010/main" val="3896062282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Docker container (MAF example)"/>
          <p:cNvSpPr txBox="1">
            <a:spLocks noGrp="1"/>
          </p:cNvSpPr>
          <p:nvPr>
            <p:ph type="body" idx="13"/>
          </p:nvPr>
        </p:nvSpPr>
        <p:spPr>
          <a:xfrm>
            <a:off x="1263551" y="100736"/>
            <a:ext cx="5504054" cy="471495"/>
          </a:xfrm>
          <a:prstGeom prst="rect">
            <a:avLst/>
          </a:prstGeom>
        </p:spPr>
        <p:txBody>
          <a:bodyPr>
            <a:normAutofit fontScale="85000" lnSpcReduction="10000"/>
          </a:bodyPr>
          <a:lstStyle/>
          <a:p>
            <a:r>
              <a:t>Docker container (MAF example)</a:t>
            </a:r>
          </a:p>
        </p:txBody>
      </p:sp>
      <p:sp>
        <p:nvSpPr>
          <p:cNvPr id="166" name="Running the Metric Analysis Framework (MAF)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Running the Metric Analysis Framework (MAF)</a:t>
            </a:r>
          </a:p>
        </p:txBody>
      </p:sp>
      <p:sp>
        <p:nvSpPr>
          <p:cNvPr id="167" name="How do I save code output and edits?…"/>
          <p:cNvSpPr txBox="1">
            <a:spLocks noGrp="1"/>
          </p:cNvSpPr>
          <p:nvPr>
            <p:ph type="body" idx="15"/>
          </p:nvPr>
        </p:nvSpPr>
        <p:spPr>
          <a:xfrm>
            <a:off x="1357313" y="2470175"/>
            <a:ext cx="6429375" cy="2512384"/>
          </a:xfrm>
          <a:prstGeom prst="rect">
            <a:avLst/>
          </a:prstGeom>
        </p:spPr>
        <p:txBody>
          <a:bodyPr>
            <a:normAutofit fontScale="47500" lnSpcReduction="20000"/>
          </a:bodyPr>
          <a:lstStyle/>
          <a:p>
            <a:pPr marL="201571" indent="-201571" defTabSz="264922">
              <a:spcBef>
                <a:spcPts val="422"/>
              </a:spcBef>
              <a:buClr>
                <a:srgbClr val="34A5DA"/>
              </a:buClr>
              <a:buSzPct val="104999"/>
              <a:buFont typeface="Avenir Next"/>
              <a:buChar char="•"/>
              <a:defRPr sz="2322"/>
            </a:pPr>
            <a:r>
              <a:t>How do I save code output and edits?</a:t>
            </a:r>
          </a:p>
          <a:p>
            <a:pPr marL="546363" lvl="2" indent="-143221" defTabSz="264922">
              <a:spcBef>
                <a:spcPts val="422"/>
              </a:spcBef>
              <a:buClrTx/>
              <a:buSzPct val="75000"/>
              <a:buFontTx/>
              <a:buChar char="•"/>
              <a:defRPr sz="2322">
                <a:latin typeface="Courier New"/>
                <a:ea typeface="Courier New"/>
                <a:cs typeface="Courier New"/>
                <a:sym typeface="Courier New"/>
              </a:defRPr>
            </a:pPr>
            <a:r>
              <a:t>-v ${PWD}/results:/home/maf/docmaf/maf_local</a:t>
            </a:r>
          </a:p>
          <a:p>
            <a:pPr marL="546363" lvl="2" indent="-143221" defTabSz="264922">
              <a:spcBef>
                <a:spcPts val="422"/>
              </a:spcBef>
              <a:buClrTx/>
              <a:buSzPct val="75000"/>
              <a:buFontTx/>
              <a:buChar char="•"/>
              <a:defRPr sz="2322">
                <a:latin typeface="Courier New"/>
                <a:ea typeface="Courier New"/>
                <a:cs typeface="Courier New"/>
                <a:sym typeface="Courier New"/>
              </a:defRPr>
            </a:pPr>
            <a:r>
              <a:t>-v ${PWD}/my_repos:/home/maf/docmaf/lsst_repos </a:t>
            </a:r>
          </a:p>
          <a:p>
            <a:pPr marL="546363" lvl="2" indent="-143221" defTabSz="264922">
              <a:spcBef>
                <a:spcPts val="422"/>
              </a:spcBef>
              <a:buClrTx/>
              <a:buSzPct val="75000"/>
              <a:buFontTx/>
              <a:buChar char="•"/>
              <a:defRPr sz="2322">
                <a:latin typeface="Courier New"/>
                <a:ea typeface="Courier New"/>
                <a:cs typeface="Courier New"/>
                <a:sym typeface="Courier New"/>
              </a:defRPr>
            </a:pPr>
            <a:r>
              <a:t>When in the container, </a:t>
            </a:r>
            <a:r>
              <a:rPr b="1"/>
              <a:t>anything created, edited, or removed</a:t>
            </a:r>
            <a:r>
              <a:t> in /home/maf/docmaf/maf_local or /home/maf/docmaf/lsst_repos will have the same effect for content in </a:t>
            </a:r>
            <a:r>
              <a:rPr b="1"/>
              <a:t>${PWD}/results</a:t>
            </a:r>
            <a:r>
              <a:t> and </a:t>
            </a:r>
            <a:r>
              <a:rPr b="1"/>
              <a:t>${PWD}/my_repos</a:t>
            </a:r>
            <a:r>
              <a:t>, respectively.</a:t>
            </a:r>
          </a:p>
          <a:p>
            <a:pPr marL="546363" lvl="2" indent="-143221" defTabSz="264922">
              <a:spcBef>
                <a:spcPts val="422"/>
              </a:spcBef>
              <a:buClrTx/>
              <a:buSzPct val="75000"/>
              <a:buFontTx/>
              <a:buChar char="•"/>
              <a:defRPr sz="2322">
                <a:latin typeface="Courier New"/>
                <a:ea typeface="Courier New"/>
                <a:cs typeface="Courier New"/>
                <a:sym typeface="Courier New"/>
              </a:defRPr>
            </a:pPr>
            <a:r>
              <a:t>Be careful what you mount!</a:t>
            </a:r>
          </a:p>
          <a:p>
            <a:pPr marL="546363" lvl="2" indent="-143221" defTabSz="264922">
              <a:spcBef>
                <a:spcPts val="422"/>
              </a:spcBef>
              <a:buClrTx/>
              <a:buSzPct val="75000"/>
              <a:buFontTx/>
              <a:buChar char="•"/>
              <a:defRPr sz="2322">
                <a:latin typeface="Courier New"/>
                <a:ea typeface="Courier New"/>
                <a:cs typeface="Courier New"/>
                <a:sym typeface="Courier New"/>
              </a:defRPr>
            </a:pPr>
            <a:r>
              <a:t>There are security features to stop you from mounting your root directory</a:t>
            </a:r>
          </a:p>
        </p:txBody>
      </p:sp>
      <p:sp>
        <p:nvSpPr>
          <p:cNvPr id="16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17</a:t>
            </a:fld>
            <a:endParaRPr/>
          </a:p>
        </p:txBody>
      </p:sp>
      <p:sp>
        <p:nvSpPr>
          <p:cNvPr id="169" name="docker run -it \…"/>
          <p:cNvSpPr txBox="1"/>
          <p:nvPr/>
        </p:nvSpPr>
        <p:spPr>
          <a:xfrm>
            <a:off x="1357313" y="1229888"/>
            <a:ext cx="6429375" cy="1102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6789" tIns="26789" rIns="26789" bIns="26789">
            <a:normAutofit fontScale="77500" lnSpcReduction="20000"/>
          </a:bodyPr>
          <a:lstStyle/>
          <a:p>
            <a:pPr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docker run -it \ </a:t>
            </a:r>
          </a:p>
          <a:p>
            <a:pPr lvl="6" indent="527969"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-v ${PWD}/results:/home/maf/docmaf/maf_local \</a:t>
            </a:r>
          </a:p>
          <a:p>
            <a:pPr lvl="6" indent="527969"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-v ${PWD}/my_repos:/home/maf/docmaf/lsst_repos \</a:t>
            </a:r>
          </a:p>
          <a:p>
            <a:pPr lvl="6" indent="527969"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-p 8888:8888 \</a:t>
            </a:r>
          </a:p>
          <a:p>
            <a:pPr lvl="6" indent="527969" defTabSz="224876">
              <a:lnSpc>
                <a:spcPct val="120000"/>
              </a:lnSpc>
              <a:spcBef>
                <a:spcPts val="369"/>
              </a:spcBef>
              <a:defRPr sz="1971">
                <a:latin typeface="Courier New"/>
                <a:ea typeface="Courier New"/>
                <a:cs typeface="Courier New"/>
                <a:sym typeface="Courier New"/>
              </a:defRPr>
            </a:pPr>
            <a:r>
              <a:rPr sz="1039"/>
              <a:t>oboberg/maf:180525</a:t>
            </a:r>
          </a:p>
        </p:txBody>
      </p:sp>
    </p:spTree>
    <p:extLst>
      <p:ext uri="{BB962C8B-B14F-4D97-AF65-F5344CB8AC3E}">
        <p14:creationId xmlns:p14="http://schemas.microsoft.com/office/powerpoint/2010/main" val="1815918697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Shape 140"/>
          <p:cNvPicPr preferRelativeResize="0"/>
          <p:nvPr/>
        </p:nvPicPr>
        <p:blipFill rotWithShape="1">
          <a:blip r:embed="rId3">
            <a:alphaModFix/>
          </a:blip>
          <a:srcRect b="17252"/>
          <a:stretch/>
        </p:blipFill>
        <p:spPr>
          <a:xfrm>
            <a:off x="1910324" y="1165950"/>
            <a:ext cx="5397713" cy="3920606"/>
          </a:xfrm>
          <a:prstGeom prst="rect">
            <a:avLst/>
          </a:prstGeom>
          <a:noFill/>
          <a:ln w="9525" cap="flat" cmpd="sng">
            <a:solidFill>
              <a:srgbClr val="666666"/>
            </a:solidFill>
            <a:prstDash val="solid"/>
            <a:round/>
            <a:headEnd type="none" w="sm" len="sm"/>
            <a:tailEnd type="none" w="sm" len="sm"/>
          </a:ln>
        </p:spPr>
      </p:pic>
      <p:sp>
        <p:nvSpPr>
          <p:cNvPr id="141" name="Shape 141"/>
          <p:cNvSpPr txBox="1"/>
          <p:nvPr/>
        </p:nvSpPr>
        <p:spPr>
          <a:xfrm>
            <a:off x="1143000" y="4797675"/>
            <a:ext cx="6858000" cy="345825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r>
              <a:rPr lang="en" sz="1350" dirty="0">
                <a:latin typeface="Raleway"/>
                <a:ea typeface="Raleway"/>
                <a:cs typeface="Raleway"/>
                <a:sym typeface="Raleway"/>
              </a:rPr>
              <a:t>Preprint available at </a:t>
            </a:r>
            <a:r>
              <a:rPr lang="en" sz="1350" u="sng" dirty="0">
                <a:solidFill>
                  <a:schemeClr val="hlink"/>
                </a:solidFill>
                <a:latin typeface="Raleway"/>
                <a:ea typeface="Raleway"/>
                <a:cs typeface="Raleway"/>
                <a:sym typeface="Raleway"/>
                <a:hlinkClick r:id="rId4"/>
              </a:rPr>
              <a:t>https://arxiv.org/abs/1612.02485</a:t>
            </a:r>
            <a:endParaRPr sz="1350" dirty="0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2" name="Shape 142"/>
          <p:cNvSpPr txBox="1"/>
          <p:nvPr/>
        </p:nvSpPr>
        <p:spPr>
          <a:xfrm>
            <a:off x="1028700" y="171450"/>
            <a:ext cx="6858000" cy="9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t" anchorCtr="0">
            <a:noAutofit/>
          </a:bodyPr>
          <a:lstStyle/>
          <a:p>
            <a:pPr algn="r"/>
            <a:r>
              <a:rPr lang="en" i="1">
                <a:solidFill>
                  <a:srgbClr val="999999"/>
                </a:solidFill>
                <a:latin typeface="Raleway"/>
                <a:ea typeface="Raleway"/>
                <a:cs typeface="Raleway"/>
                <a:sym typeface="Raleway"/>
              </a:rPr>
              <a:t>Paper Goal:</a:t>
            </a:r>
            <a:r>
              <a:rPr lang="en">
                <a:solidFill>
                  <a:srgbClr val="999999"/>
                </a:solidFill>
                <a:latin typeface="Raleway"/>
                <a:ea typeface="Raleway"/>
                <a:cs typeface="Raleway"/>
                <a:sym typeface="Raleway"/>
              </a:rPr>
              <a:t> 	</a:t>
            </a:r>
            <a:r>
              <a:rPr lang="en">
                <a:latin typeface="Raleway"/>
                <a:ea typeface="Raleway"/>
                <a:cs typeface="Raleway"/>
                <a:sym typeface="Raleway"/>
              </a:rPr>
              <a:t>evaluate existing Big Data systems on </a:t>
            </a:r>
            <a:r>
              <a:rPr lang="en" b="1">
                <a:latin typeface="Raleway"/>
                <a:ea typeface="Raleway"/>
                <a:cs typeface="Raleway"/>
                <a:sym typeface="Raleway"/>
              </a:rPr>
              <a:t>real-world </a:t>
            </a:r>
            <a:r>
              <a:rPr lang="en">
                <a:latin typeface="Raleway"/>
                <a:ea typeface="Raleway"/>
                <a:cs typeface="Raleway"/>
                <a:sym typeface="Raleway"/>
              </a:rPr>
              <a:t>scientific image analysis workflows &amp; point the </a:t>
            </a:r>
            <a:endParaRPr>
              <a:latin typeface="Raleway"/>
              <a:ea typeface="Raleway"/>
              <a:cs typeface="Raleway"/>
              <a:sym typeface="Raleway"/>
            </a:endParaRPr>
          </a:p>
          <a:p>
            <a:pPr algn="r"/>
            <a:r>
              <a:rPr lang="en">
                <a:latin typeface="Raleway"/>
                <a:ea typeface="Raleway"/>
                <a:cs typeface="Raleway"/>
                <a:sym typeface="Raleway"/>
              </a:rPr>
              <a:t>way forward for database &amp; systems researchers.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  <p:extLst>
      <p:ext uri="{BB962C8B-B14F-4D97-AF65-F5344CB8AC3E}">
        <p14:creationId xmlns:p14="http://schemas.microsoft.com/office/powerpoint/2010/main" val="34579413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4EDB894-926A-BB44-A8F6-098262F8BE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B17178-6266-CE40-9629-32EF7E085A9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7B946D-3F18-E444-955B-28BCD88FB7A2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A1DEA17-EB0F-0642-856D-424B2AFEF1FA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IE" smtClean="0"/>
              <a:t>19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344711909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Docker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r>
              <a:t>Docker</a:t>
            </a:r>
          </a:p>
        </p:txBody>
      </p:sp>
      <p:sp>
        <p:nvSpPr>
          <p:cNvPr id="102" name="What it is and what it does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What it is and what it does</a:t>
            </a:r>
          </a:p>
        </p:txBody>
      </p:sp>
      <p:sp>
        <p:nvSpPr>
          <p:cNvPr id="103" name="Docker allows you to build standalone applications with all of their dependencies in a standard and easily shared unit.…"/>
          <p:cNvSpPr txBox="1">
            <a:spLocks noGrp="1"/>
          </p:cNvSpPr>
          <p:nvPr>
            <p:ph type="body" idx="15"/>
          </p:nvPr>
        </p:nvSpPr>
        <p:spPr>
          <a:xfrm>
            <a:off x="1357313" y="1038353"/>
            <a:ext cx="6429375" cy="3938762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 marL="175789" indent="-175789" defTabSz="231036">
              <a:spcBef>
                <a:spcPts val="369"/>
              </a:spcBef>
              <a:buClr>
                <a:srgbClr val="34A5DA"/>
              </a:buClr>
              <a:buSzPct val="104999"/>
              <a:buFont typeface="Avenir Next"/>
              <a:buChar char="•"/>
              <a:defRPr sz="2025"/>
            </a:pPr>
            <a:r>
              <a:rPr dirty="0"/>
              <a:t>Docker allows you to build standalone applications with all of their dependencies in a standard and easily shared unit.</a:t>
            </a:r>
          </a:p>
          <a:p>
            <a:pPr marL="527366" lvl="2" indent="-175789" defTabSz="231036">
              <a:spcBef>
                <a:spcPts val="369"/>
              </a:spcBef>
              <a:buChar char="•"/>
              <a:defRPr sz="2025"/>
            </a:pPr>
            <a:r>
              <a:rPr dirty="0"/>
              <a:t>Docker Image:</a:t>
            </a:r>
          </a:p>
          <a:p>
            <a:pPr marL="703155" lvl="3" indent="-175789" defTabSz="231036">
              <a:spcBef>
                <a:spcPts val="369"/>
              </a:spcBef>
              <a:buSzPct val="104999"/>
              <a:buChar char="-"/>
              <a:defRPr sz="2025"/>
            </a:pPr>
            <a:r>
              <a:rPr dirty="0"/>
              <a:t>Built from an easily readable/writeable </a:t>
            </a:r>
            <a:r>
              <a:rPr dirty="0" err="1"/>
              <a:t>Dockerfile</a:t>
            </a:r>
            <a:endParaRPr dirty="0"/>
          </a:p>
          <a:p>
            <a:pPr marL="878943" lvl="4" indent="-175789" defTabSz="231036">
              <a:spcBef>
                <a:spcPts val="369"/>
              </a:spcBef>
              <a:buSzPct val="104999"/>
              <a:buChar char="-"/>
              <a:defRPr sz="2025"/>
            </a:pPr>
            <a:r>
              <a:rPr dirty="0"/>
              <a:t>Install commands you would run in your terminal (apt-get, </a:t>
            </a:r>
            <a:r>
              <a:rPr dirty="0" err="1"/>
              <a:t>yum,pip,conda</a:t>
            </a:r>
            <a:r>
              <a:rPr dirty="0"/>
              <a:t>) can almost be directly copied into a </a:t>
            </a:r>
            <a:r>
              <a:rPr dirty="0" err="1"/>
              <a:t>Dockerfile</a:t>
            </a:r>
            <a:r>
              <a:rPr dirty="0"/>
              <a:t>.</a:t>
            </a:r>
          </a:p>
          <a:p>
            <a:pPr marL="878943" lvl="4" indent="-175789" defTabSz="231036">
              <a:spcBef>
                <a:spcPts val="369"/>
              </a:spcBef>
              <a:buSzPct val="104999"/>
              <a:buChar char="-"/>
              <a:defRPr sz="2025"/>
            </a:pPr>
            <a:r>
              <a:rPr dirty="0"/>
              <a:t>This includes the instructions for</a:t>
            </a:r>
            <a:r>
              <a:rPr u="sng" dirty="0">
                <a:hlinkClick r:id="rId2"/>
              </a:rPr>
              <a:t> LSST pipelines</a:t>
            </a:r>
            <a:r>
              <a:rPr dirty="0"/>
              <a:t>.</a:t>
            </a:r>
          </a:p>
          <a:p>
            <a:pPr marL="703155" lvl="3" indent="-175789" defTabSz="231036">
              <a:spcBef>
                <a:spcPts val="369"/>
              </a:spcBef>
              <a:buSzPct val="104999"/>
              <a:buChar char="-"/>
              <a:defRPr sz="2025"/>
            </a:pPr>
            <a:r>
              <a:rPr dirty="0"/>
              <a:t>Or pulled from the Docker </a:t>
            </a:r>
            <a:r>
              <a:rPr u="sng" dirty="0">
                <a:hlinkClick r:id="rId3"/>
              </a:rPr>
              <a:t>hub repository</a:t>
            </a:r>
          </a:p>
          <a:p>
            <a:pPr marL="878943" lvl="4" indent="-175789" defTabSz="231036">
              <a:spcBef>
                <a:spcPts val="369"/>
              </a:spcBef>
              <a:buSzPct val="104999"/>
              <a:buChar char="-"/>
              <a:defRPr sz="2025"/>
            </a:pPr>
            <a:r>
              <a:rPr dirty="0"/>
              <a:t>Images on Docker hub can, and often do, serve as the base image for applications you build.</a:t>
            </a:r>
          </a:p>
          <a:p>
            <a:pPr marL="175789" indent="-175789" defTabSz="231036">
              <a:spcBef>
                <a:spcPts val="369"/>
              </a:spcBef>
              <a:buClr>
                <a:srgbClr val="34A5DA"/>
              </a:buClr>
              <a:buSzPct val="104999"/>
              <a:buFont typeface="Avenir Next"/>
              <a:buChar char="•"/>
              <a:defRPr sz="2025"/>
            </a:pPr>
            <a:r>
              <a:rPr dirty="0"/>
              <a:t>Docker allows you to run standalone applications in a sandbox environment</a:t>
            </a:r>
          </a:p>
          <a:p>
            <a:pPr marL="527366" lvl="2" indent="-175789" defTabSz="231036">
              <a:spcBef>
                <a:spcPts val="369"/>
              </a:spcBef>
              <a:buChar char="•"/>
              <a:defRPr sz="2025"/>
            </a:pPr>
            <a:r>
              <a:rPr dirty="0"/>
              <a:t>Docker Container:</a:t>
            </a:r>
          </a:p>
          <a:p>
            <a:pPr marL="703155" lvl="3" indent="-175789" defTabSz="231036">
              <a:spcBef>
                <a:spcPts val="369"/>
              </a:spcBef>
              <a:buSzPct val="104999"/>
              <a:buChar char="-"/>
              <a:defRPr sz="2025"/>
            </a:pPr>
            <a:r>
              <a:rPr dirty="0"/>
              <a:t>A running instance of a Docker image</a:t>
            </a:r>
          </a:p>
          <a:p>
            <a:pPr marL="703155" lvl="3" indent="-175789" defTabSz="231036">
              <a:spcBef>
                <a:spcPts val="369"/>
              </a:spcBef>
              <a:buSzPct val="104999"/>
              <a:buChar char="-"/>
              <a:defRPr sz="2025"/>
            </a:pPr>
            <a:r>
              <a:rPr dirty="0"/>
              <a:t>You can think of it as a lightweight VM</a:t>
            </a:r>
          </a:p>
          <a:p>
            <a:pPr marL="703155" lvl="3" indent="-175789" defTabSz="231036">
              <a:spcBef>
                <a:spcPts val="369"/>
              </a:spcBef>
              <a:buSzPct val="104999"/>
              <a:buChar char="-"/>
              <a:defRPr sz="2025"/>
            </a:pPr>
            <a:r>
              <a:rPr dirty="0"/>
              <a:t>Only uses the resources you give it</a:t>
            </a:r>
          </a:p>
        </p:txBody>
      </p:sp>
      <p:sp>
        <p:nvSpPr>
          <p:cNvPr id="10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792983" y="4915793"/>
            <a:ext cx="114658" cy="18082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83896519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Docker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r>
              <a:t>Docker</a:t>
            </a:r>
          </a:p>
        </p:txBody>
      </p:sp>
      <p:sp>
        <p:nvSpPr>
          <p:cNvPr id="107" name="Pros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Pros</a:t>
            </a:r>
          </a:p>
        </p:txBody>
      </p:sp>
      <p:sp>
        <p:nvSpPr>
          <p:cNvPr id="108" name="Completely isolated environment…"/>
          <p:cNvSpPr txBox="1">
            <a:spLocks noGrp="1"/>
          </p:cNvSpPr>
          <p:nvPr>
            <p:ph type="body" idx="15"/>
          </p:nvPr>
        </p:nvSpPr>
        <p:spPr>
          <a:xfrm>
            <a:off x="1357313" y="1038353"/>
            <a:ext cx="6429375" cy="3938762"/>
          </a:xfrm>
          <a:prstGeom prst="rect">
            <a:avLst/>
          </a:prstGeom>
        </p:spPr>
        <p:txBody>
          <a:bodyPr>
            <a:normAutofit fontScale="62500" lnSpcReduction="20000"/>
          </a:bodyPr>
          <a:lstStyle/>
          <a:p>
            <a:pPr marL="175789" indent="-175789" defTabSz="231036">
              <a:spcBef>
                <a:spcPts val="369"/>
              </a:spcBef>
              <a:buClr>
                <a:srgbClr val="34A5DA"/>
              </a:buClr>
              <a:buSzPct val="104999"/>
              <a:buFont typeface="Avenir Next"/>
              <a:buChar char="•"/>
              <a:defRPr sz="2025"/>
            </a:pPr>
            <a:r>
              <a:t>Completely isolated environment</a:t>
            </a:r>
          </a:p>
          <a:p>
            <a:pPr marL="351577" lvl="1" indent="-175789" defTabSz="231036">
              <a:spcBef>
                <a:spcPts val="369"/>
              </a:spcBef>
              <a:defRPr sz="2025"/>
            </a:pPr>
            <a:r>
              <a:t>Need more than one version of python, just make different images/containers.</a:t>
            </a:r>
          </a:p>
          <a:p>
            <a:pPr marL="351577" lvl="1" indent="-175789" defTabSz="231036">
              <a:spcBef>
                <a:spcPts val="369"/>
              </a:spcBef>
              <a:defRPr sz="2025"/>
            </a:pPr>
            <a:r>
              <a:t>Truly isolate the LSST stack from your native environment.</a:t>
            </a:r>
          </a:p>
          <a:p>
            <a:pPr marL="175789" indent="-175789" defTabSz="231036">
              <a:spcBef>
                <a:spcPts val="369"/>
              </a:spcBef>
              <a:buClr>
                <a:srgbClr val="34A5DA"/>
              </a:buClr>
              <a:buSzPct val="104999"/>
              <a:buFont typeface="Avenir Next"/>
              <a:buChar char="•"/>
              <a:defRPr sz="2025"/>
            </a:pPr>
            <a:r>
              <a:t>Get access to software not available on your host OS.</a:t>
            </a:r>
          </a:p>
          <a:p>
            <a:pPr marL="351577" lvl="1" indent="-175789" defTabSz="231036">
              <a:spcBef>
                <a:spcPts val="369"/>
              </a:spcBef>
              <a:defRPr sz="2025"/>
            </a:pPr>
            <a:r>
              <a:t>Example: Macs can not currently run OpSim </a:t>
            </a:r>
          </a:p>
          <a:p>
            <a:pPr marL="351577" lvl="1" indent="-175789" defTabSz="231036">
              <a:spcBef>
                <a:spcPts val="369"/>
              </a:spcBef>
              <a:defRPr sz="2025"/>
            </a:pPr>
            <a:r>
              <a:t>A Mac running OpSim through Docker can, however.</a:t>
            </a:r>
          </a:p>
          <a:p>
            <a:pPr marL="175789" indent="-175789" defTabSz="231036">
              <a:spcBef>
                <a:spcPts val="369"/>
              </a:spcBef>
              <a:buClr>
                <a:srgbClr val="34A5DA"/>
              </a:buClr>
              <a:buSzPct val="104999"/>
              <a:buFont typeface="Avenir Next"/>
              <a:buChar char="•"/>
              <a:defRPr sz="2025"/>
            </a:pPr>
            <a:r>
              <a:t>Reproducibility:</a:t>
            </a:r>
          </a:p>
          <a:p>
            <a:pPr marL="351577" lvl="1" indent="-175789" defTabSz="231036">
              <a:spcBef>
                <a:spcPts val="369"/>
              </a:spcBef>
              <a:defRPr sz="2025"/>
            </a:pPr>
            <a:r>
              <a:t>Easily share the exact environment used to produce a result</a:t>
            </a:r>
          </a:p>
          <a:p>
            <a:pPr marL="351577" lvl="1" indent="-175789" defTabSz="231036">
              <a:spcBef>
                <a:spcPts val="369"/>
              </a:spcBef>
              <a:defRPr sz="2025"/>
            </a:pPr>
            <a:r>
              <a:t>Avoid the statement, “Well it worked on my machine”.</a:t>
            </a:r>
          </a:p>
          <a:p>
            <a:pPr marL="175789" indent="-175789" defTabSz="231036">
              <a:spcBef>
                <a:spcPts val="369"/>
              </a:spcBef>
              <a:buClr>
                <a:srgbClr val="34A5DA"/>
              </a:buClr>
              <a:buSzPct val="104999"/>
              <a:buFont typeface="Avenir Next"/>
              <a:buChar char="•"/>
              <a:defRPr sz="2025"/>
            </a:pPr>
            <a:r>
              <a:t>Collaboration:</a:t>
            </a:r>
          </a:p>
          <a:p>
            <a:pPr marL="351577" lvl="1" indent="-175789" defTabSz="231036">
              <a:spcBef>
                <a:spcPts val="369"/>
              </a:spcBef>
              <a:defRPr sz="2025"/>
            </a:pPr>
            <a:r>
              <a:t>Docker Hub makes it easy to share images</a:t>
            </a:r>
          </a:p>
          <a:p>
            <a:pPr marL="351577" lvl="1" indent="-175789" defTabSz="231036">
              <a:spcBef>
                <a:spcPts val="369"/>
              </a:spcBef>
              <a:defRPr sz="2025"/>
            </a:pPr>
            <a:r>
              <a:t>Quickly get people using LSST software while at workshops</a:t>
            </a:r>
          </a:p>
          <a:p>
            <a:pPr marL="351577" lvl="1" indent="-175789" defTabSz="231036">
              <a:spcBef>
                <a:spcPts val="369"/>
              </a:spcBef>
              <a:defRPr sz="2025"/>
            </a:pPr>
            <a:r>
              <a:t>No time lost with people trying to update their version of the stack</a:t>
            </a:r>
          </a:p>
          <a:p>
            <a:pPr marL="351577" lvl="1" indent="-175789" defTabSz="231036">
              <a:spcBef>
                <a:spcPts val="369"/>
              </a:spcBef>
              <a:defRPr sz="2025"/>
            </a:pPr>
            <a:r>
              <a:t>Just install Docker and pull the image for the software</a:t>
            </a:r>
          </a:p>
        </p:txBody>
      </p:sp>
      <p:sp>
        <p:nvSpPr>
          <p:cNvPr id="109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792983" y="4915793"/>
            <a:ext cx="114658" cy="18082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8056304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Docker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r>
              <a:t>Docker</a:t>
            </a:r>
          </a:p>
        </p:txBody>
      </p:sp>
      <p:sp>
        <p:nvSpPr>
          <p:cNvPr id="112" name="Cons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Cons</a:t>
            </a:r>
          </a:p>
        </p:txBody>
      </p:sp>
      <p:sp>
        <p:nvSpPr>
          <p:cNvPr id="113" name="There is a small learning curve to Docker…"/>
          <p:cNvSpPr txBox="1">
            <a:spLocks noGrp="1"/>
          </p:cNvSpPr>
          <p:nvPr>
            <p:ph type="body" idx="15"/>
          </p:nvPr>
        </p:nvSpPr>
        <p:spPr>
          <a:xfrm>
            <a:off x="1357313" y="1038353"/>
            <a:ext cx="6429375" cy="3938762"/>
          </a:xfrm>
          <a:prstGeom prst="rect">
            <a:avLst/>
          </a:prstGeom>
        </p:spPr>
        <p:txBody>
          <a:bodyPr/>
          <a:lstStyle/>
          <a:p>
            <a:pPr marL="234385" indent="-234385">
              <a:buClr>
                <a:srgbClr val="34A5DA"/>
              </a:buClr>
              <a:buSzPct val="104999"/>
              <a:buFont typeface="Avenir Next"/>
              <a:buChar char="•"/>
            </a:pPr>
            <a:r>
              <a:t>There is a small learning curve to Docker</a:t>
            </a:r>
          </a:p>
          <a:p>
            <a:pPr lvl="1"/>
            <a:r>
              <a:t>Have to learn how to mount volumes so you do not lose data when a container is removed</a:t>
            </a:r>
          </a:p>
          <a:p>
            <a:pPr marL="234385" indent="-234385">
              <a:buClr>
                <a:srgbClr val="34A5DA"/>
              </a:buClr>
              <a:buSzPct val="104999"/>
              <a:buFont typeface="Avenir Next"/>
              <a:buChar char="•"/>
            </a:pPr>
            <a:r>
              <a:t>Lose software changes to a container if they are not committed</a:t>
            </a:r>
          </a:p>
          <a:p>
            <a:pPr marL="234385" indent="-234385">
              <a:buClr>
                <a:srgbClr val="34A5DA"/>
              </a:buClr>
              <a:buSzPct val="104999"/>
              <a:buFont typeface="Avenir Next"/>
              <a:buChar char="•"/>
            </a:pPr>
            <a:r>
              <a:t>Security:</a:t>
            </a:r>
          </a:p>
          <a:p>
            <a:pPr lvl="1"/>
            <a:r>
              <a:t>Careful steps need to be taken when running Docker on a shared machine</a:t>
            </a:r>
          </a:p>
          <a:p>
            <a:pPr lvl="1"/>
            <a:r>
              <a:t>Only privileged users should have access to Docker commands</a:t>
            </a:r>
          </a:p>
          <a:p>
            <a:pPr lvl="1"/>
            <a:r>
              <a:t>See: </a:t>
            </a:r>
            <a:r>
              <a:rPr u="sng">
                <a:hlinkClick r:id="rId2"/>
              </a:rPr>
              <a:t>https://github.com/docker/labs/tree/master/security</a:t>
            </a:r>
          </a:p>
          <a:p>
            <a:pPr marL="234385" indent="-234385">
              <a:buClr>
                <a:srgbClr val="34A5DA"/>
              </a:buClr>
              <a:buSzPct val="104999"/>
              <a:buFont typeface="Avenir Next"/>
              <a:buChar char="•"/>
            </a:pPr>
            <a:r>
              <a:t>Some high performance computers centers (HPCs) will not install Docker.</a:t>
            </a:r>
          </a:p>
          <a:p>
            <a:pPr marL="234385" indent="-234385">
              <a:buClr>
                <a:srgbClr val="34A5DA"/>
              </a:buClr>
              <a:buSzPct val="104999"/>
              <a:buFont typeface="Avenir Next"/>
              <a:buChar char="•"/>
            </a:pPr>
            <a:r>
              <a:t>Alternatives: shifter (NCSA), singularity</a:t>
            </a:r>
          </a:p>
        </p:txBody>
      </p:sp>
      <p:sp>
        <p:nvSpPr>
          <p:cNvPr id="11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792983" y="4915793"/>
            <a:ext cx="114658" cy="18082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3452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00EDA24F-5938-D649-94D9-DA209D4CFFD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For LSST DM Stack .. .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1D7C47-A73A-2947-AF00-A2189652A37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major factors are reliability and reproducibility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24DD36-D2A6-BD42-B281-22339D69E0EC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pPr marL="468630" indent="-285750">
              <a:buFont typeface="Arial" panose="020B0604020202020204" pitchFamily="34" charset="0"/>
              <a:buChar char="•"/>
            </a:pPr>
            <a:r>
              <a:rPr lang="en-US" dirty="0"/>
              <a:t>Code from build and test environment</a:t>
            </a:r>
          </a:p>
          <a:p>
            <a:pPr marL="468630" indent="-285750">
              <a:buFont typeface="Arial" panose="020B0604020202020204" pitchFamily="34" charset="0"/>
              <a:buChar char="•"/>
            </a:pPr>
            <a:r>
              <a:rPr lang="en-US" dirty="0"/>
              <a:t>Directly to deployment</a:t>
            </a:r>
          </a:p>
          <a:p>
            <a:pPr marL="468630" indent="-285750">
              <a:buFont typeface="Arial" panose="020B0604020202020204" pitchFamily="34" charset="0"/>
              <a:buChar char="•"/>
            </a:pPr>
            <a:r>
              <a:rPr lang="en-US" dirty="0"/>
              <a:t>Including in the </a:t>
            </a:r>
            <a:r>
              <a:rPr lang="en-US" dirty="0" err="1"/>
              <a:t>JupyterHub</a:t>
            </a:r>
            <a:r>
              <a:rPr lang="en-US" dirty="0"/>
              <a:t> (used in the tutorial) </a:t>
            </a:r>
          </a:p>
          <a:p>
            <a:pPr marL="468630" indent="-285750">
              <a:buFont typeface="Arial" panose="020B0604020202020204" pitchFamily="34" charset="0"/>
              <a:buChar char="•"/>
            </a:pPr>
            <a:r>
              <a:rPr lang="en-US" dirty="0"/>
              <a:t>With some work other systems like Spark/</a:t>
            </a:r>
            <a:r>
              <a:rPr lang="en-US" dirty="0" err="1"/>
              <a:t>Dask</a:t>
            </a:r>
            <a:r>
              <a:rPr lang="en-US" dirty="0"/>
              <a:t> can be </a:t>
            </a:r>
            <a:r>
              <a:rPr lang="en-US"/>
              <a:t>accomodated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So you can also get the stack running on a machine with docker using  e.g. </a:t>
            </a:r>
          </a:p>
          <a:p>
            <a:r>
              <a:rPr lang="en-IE" dirty="0"/>
              <a:t>&gt;docker run -</a:t>
            </a:r>
            <a:r>
              <a:rPr lang="en-IE" dirty="0" err="1"/>
              <a:t>ti</a:t>
            </a:r>
            <a:r>
              <a:rPr lang="en-IE" dirty="0"/>
              <a:t> </a:t>
            </a:r>
            <a:r>
              <a:rPr lang="en-IE" dirty="0" err="1"/>
              <a:t>lsstsqre</a:t>
            </a:r>
            <a:r>
              <a:rPr lang="en-IE" dirty="0"/>
              <a:t>/centos:7-stack-lsst_distrib-v15_0</a:t>
            </a:r>
          </a:p>
          <a:p>
            <a:endParaRPr lang="en-IE" dirty="0"/>
          </a:p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3A9294-8499-6440-9CC3-5D6BA92B1155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IE" smtClean="0"/>
              <a:t>5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77837087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9FBB39C-5832-4747-A08F-16065D771EB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LSST DM Stack builds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8D5DE23-F9DE-2848-825E-11A03F57FD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34" y="481067"/>
            <a:ext cx="6046428" cy="3948025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6A2515-1540-C249-82E5-19E1F3AE02A0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IE" smtClean="0"/>
              <a:t>6</a:t>
            </a:fld>
            <a:endParaRPr lang="en-IE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C59061B-1A81-4A41-B1A1-1E883AEAFE0B}"/>
              </a:ext>
            </a:extLst>
          </p:cNvPr>
          <p:cNvSpPr txBox="1"/>
          <p:nvPr/>
        </p:nvSpPr>
        <p:spPr>
          <a:xfrm>
            <a:off x="6820740" y="1021976"/>
            <a:ext cx="232325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GCE Google Compute Engine   -yes we pay for it. </a:t>
            </a:r>
          </a:p>
          <a:p>
            <a:endParaRPr lang="en-US" dirty="0"/>
          </a:p>
          <a:p>
            <a:r>
              <a:rPr lang="en-US" dirty="0"/>
              <a:t>TLS Transport Layer Security – handles the SSL</a:t>
            </a:r>
          </a:p>
          <a:p>
            <a:endParaRPr lang="en-US" dirty="0"/>
          </a:p>
          <a:p>
            <a:r>
              <a:rPr lang="en-US" dirty="0"/>
              <a:t>S3sync  sync a filesystem to an S3 bucket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693B123-AD46-0D4E-9963-146FA77C06C6}"/>
              </a:ext>
            </a:extLst>
          </p:cNvPr>
          <p:cNvSpPr txBox="1"/>
          <p:nvPr/>
        </p:nvSpPr>
        <p:spPr>
          <a:xfrm>
            <a:off x="53783" y="4615027"/>
            <a:ext cx="9322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Jenkins master on AWS, the agents on Google, and we stuff the results in an AWS S3 bucket</a:t>
            </a:r>
          </a:p>
        </p:txBody>
      </p:sp>
    </p:spTree>
    <p:extLst>
      <p:ext uri="{BB962C8B-B14F-4D97-AF65-F5344CB8AC3E}">
        <p14:creationId xmlns:p14="http://schemas.microsoft.com/office/powerpoint/2010/main" val="3302698988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A146747-5958-6243-A0FB-CDB0B98558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How a “release” is made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A1380B6-7900-5543-AB2B-01751551221F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IE" smtClean="0"/>
              <a:t>7</a:t>
            </a:fld>
            <a:endParaRPr lang="en-IE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A866D1-A554-F443-914A-FB59CB1AA2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685378"/>
            <a:ext cx="6081208" cy="4388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043940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24AD1E2-2EB0-E940-8E5D-962EC2330BC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File structure for releases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10E895-1529-EC48-8D6F-D9298008ECED}"/>
              </a:ext>
            </a:extLst>
          </p:cNvPr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86CB4B4D-7CA3-9044-876B-883B54F8677D}" type="slidenum">
              <a:rPr lang="en-IE" smtClean="0"/>
              <a:t>8</a:t>
            </a:fld>
            <a:endParaRPr lang="en-I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71DD17B-6A9F-914D-9A96-254417A4DD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734" y="611573"/>
            <a:ext cx="7723258" cy="40572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391431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Dockerfile"/>
          <p:cNvSpPr txBox="1">
            <a:spLocks noGrp="1"/>
          </p:cNvSpPr>
          <p:nvPr>
            <p:ph type="body" idx="13"/>
          </p:nvPr>
        </p:nvSpPr>
        <p:spPr>
          <a:prstGeom prst="rect">
            <a:avLst/>
          </a:prstGeom>
        </p:spPr>
        <p:txBody>
          <a:bodyPr>
            <a:normAutofit fontScale="77500" lnSpcReduction="20000"/>
          </a:bodyPr>
          <a:lstStyle/>
          <a:p>
            <a:r>
              <a:t>Dockerfile</a:t>
            </a:r>
          </a:p>
        </p:txBody>
      </p:sp>
      <p:sp>
        <p:nvSpPr>
          <p:cNvPr id="117" name="The commands are easy to read and follow"/>
          <p:cNvSpPr txBox="1">
            <a:spLocks noGrp="1"/>
          </p:cNvSpPr>
          <p:nvPr>
            <p:ph type="body" idx="14"/>
          </p:nvPr>
        </p:nvSpPr>
        <p:spPr>
          <a:prstGeom prst="rect">
            <a:avLst/>
          </a:prstGeom>
        </p:spPr>
        <p:txBody>
          <a:bodyPr>
            <a:normAutofit lnSpcReduction="10000"/>
          </a:bodyPr>
          <a:lstStyle/>
          <a:p>
            <a:r>
              <a:t>The commands are easy to read and follow</a:t>
            </a:r>
          </a:p>
        </p:txBody>
      </p:sp>
      <p:sp>
        <p:nvSpPr>
          <p:cNvPr id="118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792983" y="4915793"/>
            <a:ext cx="114658" cy="180826"/>
          </a:xfrm>
          <a:prstGeom prst="rect">
            <a:avLst/>
          </a:prstGeom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/>
          <a:lstStyle/>
          <a:p>
            <a:fld id="{86CB4B4D-7CA3-9044-876B-883B54F8677D}" type="slidenum">
              <a:t>9</a:t>
            </a:fld>
            <a:endParaRPr/>
          </a:p>
        </p:txBody>
      </p:sp>
      <p:pic>
        <p:nvPicPr>
          <p:cNvPr id="119" name="Screen Shot 2018-01-28 at 8.43.58 PM.png" descr="Screen Shot 2018-01-28 at 8.43.58 PM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011697" y="1466354"/>
            <a:ext cx="2949555" cy="3289889"/>
          </a:xfrm>
          <a:prstGeom prst="rect">
            <a:avLst/>
          </a:prstGeom>
          <a:ln w="12700">
            <a:miter lim="400000"/>
          </a:ln>
        </p:spPr>
      </p:pic>
      <p:sp>
        <p:nvSpPr>
          <p:cNvPr id="120" name="Commands in PINK are Docker specific commands."/>
          <p:cNvSpPr txBox="1"/>
          <p:nvPr/>
        </p:nvSpPr>
        <p:spPr>
          <a:xfrm>
            <a:off x="1348960" y="1647556"/>
            <a:ext cx="3315210" cy="200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6789" tIns="26789" rIns="26789" bIns="26789" anchor="ctr">
            <a:spAutoFit/>
          </a:bodyPr>
          <a:lstStyle/>
          <a:p>
            <a:r>
              <a:rPr sz="949"/>
              <a:t>Commands in </a:t>
            </a:r>
            <a:r>
              <a:rPr sz="949" b="1">
                <a:solidFill>
                  <a:srgbClr val="DB71C6"/>
                </a:solidFill>
              </a:rPr>
              <a:t>PINK</a:t>
            </a:r>
            <a:r>
              <a:rPr sz="949"/>
              <a:t> are Docker specific commands.</a:t>
            </a:r>
          </a:p>
        </p:txBody>
      </p:sp>
      <p:sp>
        <p:nvSpPr>
          <p:cNvPr id="121" name="Installing additional software on top of the base image is done here using apt-get and pip."/>
          <p:cNvSpPr txBox="1"/>
          <p:nvPr/>
        </p:nvSpPr>
        <p:spPr>
          <a:xfrm>
            <a:off x="1377110" y="3921422"/>
            <a:ext cx="3258911" cy="3462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6789" tIns="26789" rIns="26789" bIns="26789" anchor="ctr">
            <a:spAutoFit/>
          </a:bodyPr>
          <a:lstStyle/>
          <a:p>
            <a:r>
              <a:rPr sz="949"/>
              <a:t>Installing additional software on top of the base image is done here using apt-get and pip.</a:t>
            </a:r>
          </a:p>
        </p:txBody>
      </p:sp>
      <p:sp>
        <p:nvSpPr>
          <p:cNvPr id="122" name="The base image is pulled FROM Docker hub"/>
          <p:cNvSpPr txBox="1"/>
          <p:nvPr/>
        </p:nvSpPr>
        <p:spPr>
          <a:xfrm>
            <a:off x="1348960" y="2821006"/>
            <a:ext cx="3315210" cy="20016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6789" tIns="26789" rIns="26789" bIns="26789" anchor="ctr">
            <a:spAutoFit/>
          </a:bodyPr>
          <a:lstStyle/>
          <a:p>
            <a:r>
              <a:rPr sz="949"/>
              <a:t>The base image is pulled </a:t>
            </a:r>
            <a:r>
              <a:rPr sz="949" b="1">
                <a:solidFill>
                  <a:srgbClr val="DB71C6"/>
                </a:solidFill>
              </a:rPr>
              <a:t>FROM</a:t>
            </a:r>
            <a:r>
              <a:rPr sz="949"/>
              <a:t> Docker hub</a:t>
            </a:r>
          </a:p>
        </p:txBody>
      </p:sp>
      <p:sp>
        <p:nvSpPr>
          <p:cNvPr id="123" name="https://hub.docker.com/r/oboberg/astroml/"/>
          <p:cNvSpPr txBox="1"/>
          <p:nvPr/>
        </p:nvSpPr>
        <p:spPr>
          <a:xfrm>
            <a:off x="4857019" y="4721919"/>
            <a:ext cx="3258911" cy="2326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26789" tIns="26789" rIns="26789" bIns="26789" anchor="ctr">
            <a:spAutoFit/>
          </a:bodyPr>
          <a:lstStyle>
            <a:lvl1pPr>
              <a:defRPr sz="2200" u="sng">
                <a:hlinkClick r:id="" action="ppaction://noaction"/>
              </a:defRPr>
            </a:lvl1pPr>
          </a:lstStyle>
          <a:p>
            <a:pPr>
              <a:defRPr u="none"/>
            </a:pPr>
            <a:r>
              <a:rPr sz="1160" dirty="0"/>
              <a:t>https://</a:t>
            </a:r>
            <a:r>
              <a:rPr sz="1160" dirty="0" err="1"/>
              <a:t>hub.docker.com</a:t>
            </a:r>
            <a:r>
              <a:rPr sz="1160" dirty="0"/>
              <a:t>/r/</a:t>
            </a:r>
            <a:r>
              <a:rPr sz="1160" dirty="0" err="1"/>
              <a:t>oboberg</a:t>
            </a:r>
            <a:r>
              <a:rPr sz="1160" dirty="0"/>
              <a:t>/</a:t>
            </a:r>
            <a:r>
              <a:rPr sz="1160" dirty="0" err="1"/>
              <a:t>astroml</a:t>
            </a:r>
            <a:r>
              <a:rPr sz="116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941555840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Technic">
  <a:themeElements>
    <a:clrScheme name="Technical Plans">
      <a:dk1>
        <a:sysClr val="windowText" lastClr="000000"/>
      </a:dk1>
      <a:lt1>
        <a:sysClr val="window" lastClr="FFFFFF"/>
      </a:lt1>
      <a:dk2>
        <a:srgbClr val="3B3B3B"/>
      </a:dk2>
      <a:lt2>
        <a:srgbClr val="D4D2D0"/>
      </a:lt2>
      <a:accent1>
        <a:srgbClr val="B4DBF1"/>
      </a:accent1>
      <a:accent2>
        <a:srgbClr val="00A4D1"/>
      </a:accent2>
      <a:accent3>
        <a:srgbClr val="FBE600"/>
      </a:accent3>
      <a:accent4>
        <a:srgbClr val="7CBF31"/>
      </a:accent4>
      <a:accent5>
        <a:srgbClr val="F38117"/>
      </a:accent5>
      <a:accent6>
        <a:srgbClr val="C0C0C0"/>
      </a:accent6>
      <a:hlink>
        <a:srgbClr val="00A8D6"/>
      </a:hlink>
      <a:folHlink>
        <a:srgbClr val="58A3B9"/>
      </a:folHlink>
    </a:clrScheme>
    <a:fontScheme name="Trek">
      <a:majorFont>
        <a:latin typeface="Franklin Gothic Medium"/>
        <a:ea typeface=""/>
        <a:cs typeface=""/>
        <a:font script="Jpan" typeface="ヒラギノ角ゴ Pro W6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Franklin Gothic Book"/>
        <a:ea typeface=""/>
        <a:cs typeface=""/>
        <a:font script="Jpan" typeface="ＭＳ Ｐゴシック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Technic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</a:schemeClr>
            </a:gs>
            <a:gs pos="68000">
              <a:schemeClr val="phClr">
                <a:tint val="77000"/>
              </a:schemeClr>
            </a:gs>
            <a:gs pos="81000">
              <a:schemeClr val="phClr">
                <a:tint val="79000"/>
              </a:schemeClr>
            </a:gs>
            <a:gs pos="86000">
              <a:schemeClr val="phClr">
                <a:tint val="73000"/>
              </a:schemeClr>
            </a:gs>
            <a:gs pos="100000">
              <a:schemeClr val="phClr">
                <a:tint val="3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3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shade val="57000"/>
                <a:satMod val="120000"/>
              </a:schemeClr>
            </a:gs>
            <a:gs pos="80000">
              <a:schemeClr val="phClr">
                <a:shade val="56000"/>
                <a:satMod val="145000"/>
              </a:schemeClr>
            </a:gs>
            <a:gs pos="88000">
              <a:schemeClr val="phClr">
                <a:shade val="63000"/>
                <a:satMod val="160000"/>
              </a:schemeClr>
            </a:gs>
            <a:gs pos="100000">
              <a:schemeClr val="phClr">
                <a:tint val="99555"/>
                <a:satMod val="155000"/>
              </a:schemeClr>
            </a:gs>
          </a:gsLst>
          <a:lin ang="5400000" scaled="1"/>
        </a:gradFill>
      </a:fillStyleLst>
      <a:lnStyleLst>
        <a:ln w="9525" cap="flat" cmpd="sng" algn="ctr">
          <a:solidFill>
            <a:schemeClr val="phClr">
              <a:shade val="60000"/>
              <a:satMod val="300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glow rad="635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00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</a:effectStyle>
        <a:effectStyle>
          <a:effectLst>
            <a:glow rad="76200">
              <a:schemeClr val="phClr">
                <a:tint val="30000"/>
                <a:shade val="95000"/>
                <a:satMod val="300000"/>
                <a:alpha val="50000"/>
              </a:schemeClr>
            </a:glow>
          </a:effectLst>
          <a:scene3d>
            <a:camera prst="orthographicFront" fov="0">
              <a:rot lat="0" lon="0" rev="0"/>
            </a:camera>
            <a:lightRig rig="harsh" dir="t">
              <a:rot lat="6000000" lon="6000000" rev="0"/>
            </a:lightRig>
          </a:scene3d>
          <a:sp3d contourW="10000" prstMaterial="metal">
            <a:bevelT w="20000" h="9000" prst="softRound"/>
            <a:contourClr>
              <a:schemeClr val="phClr">
                <a:shade val="30000"/>
                <a:satMod val="2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40000"/>
                <a:satMod val="150000"/>
              </a:schemeClr>
            </a:gs>
            <a:gs pos="30000">
              <a:schemeClr val="phClr">
                <a:shade val="60000"/>
                <a:satMod val="150000"/>
              </a:schemeClr>
            </a:gs>
            <a:gs pos="100000">
              <a:schemeClr val="phClr">
                <a:tint val="83000"/>
                <a:satMod val="200000"/>
              </a:schemeClr>
            </a:gs>
          </a:gsLst>
          <a:lin ang="13000000" scaled="0"/>
        </a:gradFill>
        <a:gradFill rotWithShape="1">
          <a:gsLst>
            <a:gs pos="0">
              <a:schemeClr val="phClr">
                <a:tint val="78000"/>
                <a:satMod val="220000"/>
              </a:schemeClr>
            </a:gs>
            <a:gs pos="100000">
              <a:schemeClr val="phClr">
                <a:shade val="35000"/>
                <a:satMod val="155000"/>
              </a:schemeClr>
            </a:gs>
          </a:gsLst>
          <a:path path="circle">
            <a:fillToRect l="60000" t="50000" r="4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 Theme (wide screen)</Template>
  <TotalTime>4782</TotalTime>
  <Words>1659</Words>
  <Application>Microsoft Macintosh PowerPoint</Application>
  <PresentationFormat>On-screen Show (16:9)</PresentationFormat>
  <Paragraphs>183</Paragraphs>
  <Slides>19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30" baseType="lpstr">
      <vt:lpstr>Raleway</vt:lpstr>
      <vt:lpstr>Arial</vt:lpstr>
      <vt:lpstr>Avenir Next</vt:lpstr>
      <vt:lpstr>Avenir Next Medium</vt:lpstr>
      <vt:lpstr>Calibri</vt:lpstr>
      <vt:lpstr>Courier New</vt:lpstr>
      <vt:lpstr>DIN Condensed</vt:lpstr>
      <vt:lpstr>Franklin Gothic Book</vt:lpstr>
      <vt:lpstr>Franklin Gothic Medium</vt:lpstr>
      <vt:lpstr>Wingdings 2</vt:lpstr>
      <vt:lpstr>Technic</vt:lpstr>
      <vt:lpstr>LSST software stack and deployment on other architectures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LSST software stack and deployment on other architectures</dc:title>
  <dc:subject/>
  <dc:creator>Microsoft Office User</dc:creator>
  <cp:keywords/>
  <dc:description/>
  <cp:lastModifiedBy>Microsoft Office User</cp:lastModifiedBy>
  <cp:revision>110</cp:revision>
  <dcterms:created xsi:type="dcterms:W3CDTF">2018-03-11T22:51:31Z</dcterms:created>
  <dcterms:modified xsi:type="dcterms:W3CDTF">2018-06-10T03:05:10Z</dcterms:modified>
  <cp:category/>
</cp:coreProperties>
</file>

<file path=docProps/thumbnail.jpeg>
</file>